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3" d="100"/>
          <a:sy n="153" d="100"/>
        </p:scale>
        <p:origin x="203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1921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Click to add notes</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Click to add notes</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The Next Steps lists all recommendations for all issues.  If you remove an issue, you should remove the corresponding recommendation.</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Click to add notes</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Click to add notes</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Click to add notes</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p:spPr>
      </p:sp>
      <p:sp>
        <p:nvSpPr>
          <p:cNvPr id="3" name="Notes Placeholder 2"/>
          <p:cNvSpPr>
            <a:spLocks noGrp="1"/>
          </p:cNvSpPr>
          <p:nvPr>
            <p:ph type="body" idx="1"/>
          </p:nvPr>
        </p:nvSpPr>
        <p:spPr>
          <a:xfrm>
            <a:off x="0" y="0"/>
            <a:ext cx="0" cy="0"/>
          </a:xfrm>
        </p:spPr>
        <p:txBody>
          <a:bodyPr/>
          <a:lstStyle/>
          <a:p>
            <a:r>
              <a:t>This is an issue slide.  One is created for each issue found.  Remove issues that you do not wish to highlight</a:t>
            </a:r>
          </a:p>
        </p:txBody>
      </p:sp>
      <p:sp>
        <p:nvSpPr>
          <p:cNvPr id="4" name="Slide Number Placeholder 3"/>
          <p:cNvSpPr>
            <a:spLocks noGrp="1"/>
          </p:cNvSpPr>
          <p:nvPr>
            <p:ph type="sldNum" idx="10"/>
          </p:nvPr>
        </p:nvSpPr>
        <p:spPr>
          <a:xfrm>
            <a:off x="0" y="0"/>
            <a:ext cx="0" cy="0"/>
          </a:xfr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descr="ppt_cov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5715"/>
          </a:xfrm>
          <a:prstGeom prst="rect">
            <a:avLst/>
          </a:prstGeom>
        </p:spPr>
      </p:pic>
      <p:sp>
        <p:nvSpPr>
          <p:cNvPr id="8" name="Text Box 4"/>
          <p:cNvSpPr txBox="1"/>
          <p:nvPr/>
        </p:nvSpPr>
        <p:spPr>
          <a:xfrm>
            <a:off x="4806084" y="2673780"/>
            <a:ext cx="3886200" cy="1943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pPr>
            <a:endParaRPr lang="en-GB" sz="1200" dirty="0">
              <a:effectLst/>
              <a:ea typeface="ＭＳ 明朝"/>
              <a:cs typeface="Times New Roman"/>
            </a:endParaRPr>
          </a:p>
        </p:txBody>
      </p:sp>
      <p:sp>
        <p:nvSpPr>
          <p:cNvPr id="11" name="Title 1"/>
          <p:cNvSpPr>
            <a:spLocks noGrp="1"/>
          </p:cNvSpPr>
          <p:nvPr>
            <p:ph type="ctrTitle"/>
          </p:nvPr>
        </p:nvSpPr>
        <p:spPr>
          <a:xfrm>
            <a:off x="5087653" y="2245879"/>
            <a:ext cx="3652115" cy="1564120"/>
          </a:xfrm>
          <a:prstGeom prst="rect">
            <a:avLst/>
          </a:prstGeom>
        </p:spPr>
        <p:txBody>
          <a:bodyPr/>
          <a:lstStyle>
            <a:lvl1pPr algn="r">
              <a:defRPr sz="3000" spc="200">
                <a:solidFill>
                  <a:schemeClr val="bg1"/>
                </a:solidFill>
                <a:latin typeface="Code Bold"/>
                <a:cs typeface="Code Bold"/>
              </a:defRPr>
            </a:lvl1pPr>
          </a:lstStyle>
          <a:p>
            <a:r>
              <a:rPr lang="en-US"/>
              <a:t>Click to edit Master title style</a:t>
            </a:r>
            <a:endParaRPr lang="en-US" dirty="0"/>
          </a:p>
        </p:txBody>
      </p:sp>
      <p:sp>
        <p:nvSpPr>
          <p:cNvPr id="12" name="Subtitle 2"/>
          <p:cNvSpPr>
            <a:spLocks noGrp="1"/>
          </p:cNvSpPr>
          <p:nvPr>
            <p:ph type="subTitle" idx="1" hasCustomPrompt="1"/>
          </p:nvPr>
        </p:nvSpPr>
        <p:spPr>
          <a:xfrm>
            <a:off x="5595697" y="3700511"/>
            <a:ext cx="3144071" cy="825308"/>
          </a:xfrm>
          <a:prstGeom prst="rect">
            <a:avLst/>
          </a:prstGeom>
        </p:spPr>
        <p:txBody>
          <a:bodyPr/>
          <a:lstStyle>
            <a:lvl1pPr marL="0" indent="0" algn="r">
              <a:buNone/>
              <a:defRPr sz="1800" b="0" i="0">
                <a:solidFill>
                  <a:schemeClr val="tx1"/>
                </a:solidFill>
                <a:latin typeface="Gotham Bold"/>
                <a:cs typeface="Gotham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16" name="Date Placeholder 3"/>
          <p:cNvSpPr>
            <a:spLocks noGrp="1"/>
          </p:cNvSpPr>
          <p:nvPr>
            <p:ph type="dt" sz="half" idx="10"/>
          </p:nvPr>
        </p:nvSpPr>
        <p:spPr>
          <a:xfrm>
            <a:off x="6657879" y="6217805"/>
            <a:ext cx="2066495" cy="365125"/>
          </a:xfrm>
          <a:prstGeom prst="rect">
            <a:avLst/>
          </a:prstGeom>
        </p:spPr>
        <p:txBody>
          <a:bodyPr/>
          <a:lstStyle>
            <a:lvl1pPr algn="r">
              <a:defRPr b="0" i="0">
                <a:solidFill>
                  <a:schemeClr val="bg1"/>
                </a:solidFill>
                <a:latin typeface="Gotham Bold"/>
                <a:cs typeface="Gotham Bold"/>
              </a:defRPr>
            </a:lvl1pPr>
          </a:lstStyle>
          <a:p>
            <a:fld id="{3ED7D3B0-A3CC-5E40-8BF3-3A11D9105039}" type="datetimeFigureOut">
              <a:rPr lang="en-US" smtClean="0"/>
              <a:pPr/>
              <a:t>9/2/2022</a:t>
            </a:fld>
            <a:endParaRPr lang="en-US" dirty="0"/>
          </a:p>
        </p:txBody>
      </p:sp>
    </p:spTree>
    <p:extLst>
      <p:ext uri="{BB962C8B-B14F-4D97-AF65-F5344CB8AC3E}">
        <p14:creationId xmlns:p14="http://schemas.microsoft.com/office/powerpoint/2010/main" val="3649178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cxnSp>
        <p:nvCxnSpPr>
          <p:cNvPr id="9" name="Straight Connector 8"/>
          <p:cNvCxnSpPr/>
          <p:nvPr/>
        </p:nvCxnSpPr>
        <p:spPr>
          <a:xfrm>
            <a:off x="0" y="6203777"/>
            <a:ext cx="7920206"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networ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3026" y="5872187"/>
            <a:ext cx="649224" cy="649224"/>
          </a:xfrm>
          <a:prstGeom prst="rect">
            <a:avLst/>
          </a:prstGeom>
        </p:spPr>
      </p:pic>
      <p:sp>
        <p:nvSpPr>
          <p:cNvPr id="19" name="Slide Number Placeholder 5"/>
          <p:cNvSpPr txBox="1">
            <a:spLocks/>
          </p:cNvSpPr>
          <p:nvPr/>
        </p:nvSpPr>
        <p:spPr>
          <a:xfrm>
            <a:off x="799532" y="6211493"/>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0" i="0" dirty="0">
                <a:latin typeface="Gotham Book"/>
                <a:cs typeface="Gotham Book"/>
              </a:rPr>
              <a:t>PAGE </a:t>
            </a:r>
            <a:fld id="{EBB60980-1264-5847-BA13-95AA19943AFC}" type="slidenum">
              <a:rPr lang="en-US" sz="1000" b="0" i="0" smtClean="0">
                <a:latin typeface="Gotham Book"/>
                <a:cs typeface="Gotham Book"/>
              </a:rPr>
              <a:pPr/>
              <a:t>‹#›</a:t>
            </a:fld>
            <a:endParaRPr lang="en-US" sz="1000" b="0" i="0" dirty="0">
              <a:latin typeface="Gotham Book"/>
              <a:cs typeface="Gotham Book"/>
            </a:endParaRPr>
          </a:p>
        </p:txBody>
      </p:sp>
      <p:sp>
        <p:nvSpPr>
          <p:cNvPr id="20" name="Title 1"/>
          <p:cNvSpPr>
            <a:spLocks noGrp="1"/>
          </p:cNvSpPr>
          <p:nvPr>
            <p:ph type="title"/>
          </p:nvPr>
        </p:nvSpPr>
        <p:spPr>
          <a:xfrm>
            <a:off x="830318" y="723514"/>
            <a:ext cx="4457499" cy="1792543"/>
          </a:xfrm>
          <a:prstGeom prst="rect">
            <a:avLst/>
          </a:prstGeom>
        </p:spPr>
        <p:txBody>
          <a:bodyPr/>
          <a:lstStyle>
            <a:lvl1pPr algn="l">
              <a:lnSpc>
                <a:spcPts val="3920"/>
              </a:lnSpc>
              <a:defRPr sz="3600" spc="200">
                <a:solidFill>
                  <a:schemeClr val="accent1"/>
                </a:solidFill>
                <a:latin typeface="Code Bold"/>
                <a:cs typeface="Code Bold"/>
              </a:defRPr>
            </a:lvl1pPr>
          </a:lstStyle>
          <a:p>
            <a:r>
              <a:rPr lang="en-US"/>
              <a:t>Click to edit Master title style</a:t>
            </a:r>
            <a:endParaRPr lang="en-US" dirty="0"/>
          </a:p>
        </p:txBody>
      </p:sp>
      <p:sp>
        <p:nvSpPr>
          <p:cNvPr id="21" name="Content Placeholder 2"/>
          <p:cNvSpPr>
            <a:spLocks noGrp="1"/>
          </p:cNvSpPr>
          <p:nvPr>
            <p:ph idx="1"/>
          </p:nvPr>
        </p:nvSpPr>
        <p:spPr>
          <a:xfrm>
            <a:off x="830318" y="2955635"/>
            <a:ext cx="4457499" cy="2978729"/>
          </a:xfrm>
          <a:prstGeom prst="rect">
            <a:avLst/>
          </a:prstGeom>
        </p:spPr>
        <p:txBody>
          <a:bodyPr/>
          <a:lstStyle>
            <a:lvl1pPr marL="0" indent="0">
              <a:buFontTx/>
              <a:buNone/>
              <a:defRPr sz="2000" b="0" i="0">
                <a:latin typeface="Gotham Book"/>
                <a:cs typeface="Gotham Book"/>
              </a:defRPr>
            </a:lvl1pPr>
            <a:lvl2pPr marL="177800" indent="-177800">
              <a:buFont typeface="Arial"/>
              <a:buChar char="•"/>
              <a:defRPr sz="2000" b="0" i="0">
                <a:solidFill>
                  <a:schemeClr val="accent1"/>
                </a:solidFill>
                <a:latin typeface="Gotham Bold"/>
                <a:cs typeface="Gotham Bold"/>
              </a:defRPr>
            </a:lvl2pPr>
            <a:lvl3pPr marL="361950" indent="-184150">
              <a:defRPr sz="2000" b="0" i="0">
                <a:latin typeface="Gotham Book"/>
                <a:cs typeface="Gotham Book"/>
              </a:defRPr>
            </a:lvl3pPr>
            <a:lvl4pPr marL="623888" indent="-261938">
              <a:defRPr b="0" i="0">
                <a:latin typeface="Gotham Book"/>
                <a:cs typeface="Gotham Book"/>
              </a:defRPr>
            </a:lvl4pPr>
            <a:lvl5pPr marL="900113" indent="-276225">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99786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cxnSp>
        <p:nvCxnSpPr>
          <p:cNvPr id="4" name="Straight Connector 3"/>
          <p:cNvCxnSpPr/>
          <p:nvPr/>
        </p:nvCxnSpPr>
        <p:spPr>
          <a:xfrm>
            <a:off x="0" y="6203777"/>
            <a:ext cx="7920206"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Picture 4" descr="networ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3026" y="5872187"/>
            <a:ext cx="649224" cy="649224"/>
          </a:xfrm>
          <a:prstGeom prst="rect">
            <a:avLst/>
          </a:prstGeom>
        </p:spPr>
      </p:pic>
      <p:sp>
        <p:nvSpPr>
          <p:cNvPr id="10" name="Title 1"/>
          <p:cNvSpPr>
            <a:spLocks noGrp="1"/>
          </p:cNvSpPr>
          <p:nvPr>
            <p:ph type="title"/>
          </p:nvPr>
        </p:nvSpPr>
        <p:spPr>
          <a:xfrm>
            <a:off x="4506878" y="723514"/>
            <a:ext cx="4313850" cy="1792543"/>
          </a:xfrm>
          <a:prstGeom prst="rect">
            <a:avLst/>
          </a:prstGeom>
        </p:spPr>
        <p:txBody>
          <a:bodyPr/>
          <a:lstStyle>
            <a:lvl1pPr algn="l">
              <a:lnSpc>
                <a:spcPts val="3920"/>
              </a:lnSpc>
              <a:defRPr sz="3600" spc="200">
                <a:solidFill>
                  <a:schemeClr val="accent1"/>
                </a:solidFill>
                <a:latin typeface="Code Bold"/>
                <a:cs typeface="Code Bold"/>
              </a:defRPr>
            </a:lvl1pPr>
          </a:lstStyle>
          <a:p>
            <a:r>
              <a:rPr lang="en-US"/>
              <a:t>Click to edit Master title style</a:t>
            </a:r>
            <a:endParaRPr lang="en-US" dirty="0"/>
          </a:p>
        </p:txBody>
      </p:sp>
      <p:sp>
        <p:nvSpPr>
          <p:cNvPr id="11" name="Content Placeholder 2"/>
          <p:cNvSpPr>
            <a:spLocks noGrp="1"/>
          </p:cNvSpPr>
          <p:nvPr>
            <p:ph idx="1"/>
          </p:nvPr>
        </p:nvSpPr>
        <p:spPr>
          <a:xfrm>
            <a:off x="4506877" y="2955635"/>
            <a:ext cx="4313851" cy="2978729"/>
          </a:xfrm>
          <a:prstGeom prst="rect">
            <a:avLst/>
          </a:prstGeom>
        </p:spPr>
        <p:txBody>
          <a:bodyPr/>
          <a:lstStyle>
            <a:lvl1pPr marL="0" indent="0">
              <a:buFontTx/>
              <a:buNone/>
              <a:defRPr sz="2000" b="0" i="0">
                <a:latin typeface="Gotham Book"/>
                <a:cs typeface="Gotham Book"/>
              </a:defRPr>
            </a:lvl1pPr>
            <a:lvl2pPr marL="177800" indent="-177800">
              <a:buFont typeface="Arial"/>
              <a:buChar char="•"/>
              <a:defRPr sz="2000" b="0" i="0">
                <a:solidFill>
                  <a:schemeClr val="accent1"/>
                </a:solidFill>
                <a:latin typeface="Gotham Bold"/>
                <a:cs typeface="Gotham Bold"/>
              </a:defRPr>
            </a:lvl2pPr>
            <a:lvl3pPr marL="361950" indent="-184150">
              <a:defRPr sz="2000" b="0" i="0">
                <a:latin typeface="Gotham Book"/>
                <a:cs typeface="Gotham Book"/>
              </a:defRPr>
            </a:lvl3pPr>
            <a:lvl4pPr marL="623888" indent="-261938">
              <a:defRPr b="0" i="0">
                <a:latin typeface="Gotham Book"/>
                <a:cs typeface="Gotham Book"/>
              </a:defRPr>
            </a:lvl4pPr>
            <a:lvl5pPr marL="900113" indent="-276225">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p:cNvSpPr txBox="1">
            <a:spLocks/>
          </p:cNvSpPr>
          <p:nvPr/>
        </p:nvSpPr>
        <p:spPr>
          <a:xfrm>
            <a:off x="799532" y="6211493"/>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b="0" i="0" dirty="0">
                <a:latin typeface="Gotham Book"/>
                <a:cs typeface="Gotham Book"/>
              </a:rPr>
              <a:t>PAGE </a:t>
            </a:r>
            <a:fld id="{EBB60980-1264-5847-BA13-95AA19943AFC}" type="slidenum">
              <a:rPr lang="en-US" sz="1000" b="0" i="0" smtClean="0">
                <a:latin typeface="Gotham Book"/>
                <a:cs typeface="Gotham Book"/>
              </a:rPr>
              <a:pPr/>
              <a:t>‹#›</a:t>
            </a:fld>
            <a:endParaRPr lang="en-US" sz="1000" b="0" i="0" dirty="0">
              <a:latin typeface="Gotham Book"/>
              <a:cs typeface="Gotham Book"/>
            </a:endParaRPr>
          </a:p>
        </p:txBody>
      </p:sp>
    </p:spTree>
    <p:extLst>
      <p:ext uri="{BB962C8B-B14F-4D97-AF65-F5344CB8AC3E}">
        <p14:creationId xmlns:p14="http://schemas.microsoft.com/office/powerpoint/2010/main" val="427449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p:spTree>
      <p:nvGrpSpPr>
        <p:cNvPr id="1" name="layout"/>
        <p:cNvGrpSpPr/>
        <p:nvPr/>
      </p:nvGrpSpPr>
      <p:grpSpPr>
        <a:xfrm>
          <a:off x="0" y="0"/>
          <a:ext cx="0" cy="0"/>
          <a:chOff x="0" y="0"/>
          <a:chExt cx="0" cy="0"/>
        </a:xfrm>
      </p:grpSpPr>
    </p:spTree>
    <p:extLst>
      <p:ext uri="{BB962C8B-B14F-4D97-AF65-F5344CB8AC3E}">
        <p14:creationId xmlns:p14="http://schemas.microsoft.com/office/powerpoint/2010/main" val="11222120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19563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3" name="Shape1"/>
          <p:cNvSpPr>
            <a:spLocks noGrp="1"/>
          </p:cNvSpPr>
          <p:nvPr>
            <p:ph type="ctrTitle"/>
          </p:nvPr>
        </p:nvSpPr>
        <p:spPr>
          <a:xfrm>
            <a:off x="4922729" y="2245879"/>
            <a:ext cx="3817039" cy="1564120"/>
          </a:xfrm>
          <a:prstGeom prst="rect">
            <a:avLst/>
          </a:prstGeom>
        </p:spPr>
        <p:txBody>
          <a:bodyPr/>
          <a:lstStyle/>
          <a:p>
            <a:pPr algn="ctr"/>
            <a:r>
              <a:rPr sz="4800" dirty="0">
                <a:solidFill>
                  <a:srgbClr val="595959"/>
                </a:solidFill>
                <a:latin typeface="Arial"/>
              </a:rPr>
              <a:t>Network Assessment</a:t>
            </a:r>
          </a:p>
        </p:txBody>
      </p:sp>
      <p:sp>
        <p:nvSpPr>
          <p:cNvPr id="4" name="Subtitle 3">
            <a:extLst>
              <a:ext uri="{FF2B5EF4-FFF2-40B4-BE49-F238E27FC236}">
                <a16:creationId xmlns:a16="http://schemas.microsoft.com/office/drawing/2014/main" id="{3F9CE32C-CD47-4566-B5F1-91D456788C8B}"/>
              </a:ext>
            </a:extLst>
          </p:cNvPr>
          <p:cNvSpPr>
            <a:spLocks noGrp="1"/>
          </p:cNvSpPr>
          <p:nvPr>
            <p:ph type="subTitle" idx="1"/>
          </p:nvPr>
        </p:nvSpPr>
        <p:spPr/>
        <p:txBody>
          <a:bodyPr/>
          <a:lstStyle/>
          <a:p>
            <a:pPr algn="ctr"/>
            <a:r>
              <a:rPr lang="en-US" sz="1600" dirty="0">
                <a:solidFill>
                  <a:srgbClr val="999999"/>
                </a:solidFill>
                <a:latin typeface="Arial"/>
              </a:rPr>
              <a:t>Prepared For:</a:t>
            </a:r>
          </a:p>
          <a:p>
            <a:pPr algn="ctr"/>
            <a:r>
              <a:rPr lang="en-US" sz="1800" dirty="0">
                <a:solidFill>
                  <a:srgbClr val="999999"/>
                </a:solidFill>
                <a:latin typeface="Arial"/>
              </a:rPr>
              <a:t>Test Company</a:t>
            </a:r>
          </a:p>
          <a:p>
            <a:pPr algn="ctr"/>
            <a:r>
              <a:rPr lang="en-US" sz="1600" dirty="0">
                <a:solidFill>
                  <a:srgbClr val="999999"/>
                </a:solidFill>
                <a:latin typeface="Arial"/>
              </a:rPr>
              <a:t>Prepared By:</a:t>
            </a:r>
          </a:p>
          <a:p>
            <a:pPr algn="ctr"/>
            <a:r>
              <a:rPr lang="en-US" sz="1800" dirty="0">
                <a:solidFill>
                  <a:srgbClr val="999999"/>
                </a:solidFill>
                <a:latin typeface="Arial"/>
              </a:rPr>
              <a:t>Modo Networks, LLC</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9" name="Shape9"/>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10" name="Shape10"/>
          <p:cNvSpPr>
            <a:spLocks noGrp="1"/>
          </p:cNvSpPr>
          <p:nvPr>
            <p:ph type="ctrTitle" idx="4294967295"/>
          </p:nvPr>
        </p:nvSpPr>
        <p:spPr>
          <a:xfrm>
            <a:off x="84082" y="1216122"/>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dirty="0">
                <a:solidFill>
                  <a:srgbClr val="595959"/>
                </a:solidFill>
                <a:latin typeface="Arial"/>
              </a:rPr>
              <a:t>Anti-virus not installed (94 pts)</a:t>
            </a:r>
          </a:p>
          <a:p>
            <a:pPr algn="l"/>
            <a:r>
              <a:rPr sz="2000" b="1" i="1" dirty="0">
                <a:solidFill>
                  <a:srgbClr val="595959"/>
                </a:solidFill>
                <a:latin typeface="Arial"/>
              </a:rPr>
              <a:t>Issue: </a:t>
            </a:r>
            <a:r>
              <a:rPr sz="2000" dirty="0">
                <a:solidFill>
                  <a:srgbClr val="595959"/>
                </a:solidFill>
                <a:latin typeface="Arial"/>
              </a:rPr>
              <a:t>Anti-virus software was not detected on some computers.  Without adequate anti-virus and anti-spyware protection on all workstations and servers, the risk of acquiring malicious software is significant.</a:t>
            </a:r>
          </a:p>
          <a:p>
            <a:pPr algn="l"/>
            <a:r>
              <a:rPr sz="1600" b="1" i="1" dirty="0">
                <a:solidFill>
                  <a:srgbClr val="595959"/>
                </a:solidFill>
                <a:latin typeface="Arial"/>
              </a:rPr>
              <a:t>Recommendation: </a:t>
            </a:r>
            <a:r>
              <a:rPr sz="1600" dirty="0">
                <a:solidFill>
                  <a:srgbClr val="595959"/>
                </a:solidFill>
                <a:latin typeface="Arial"/>
              </a:rPr>
              <a:t>To prevent both security and productivity issues, we strongly recommend assuring anti-virus is deployed to all possible endpoints.</a:t>
            </a:r>
          </a:p>
          <a:p>
            <a:pPr algn="l"/>
            <a:r>
              <a:rPr sz="1000" dirty="0">
                <a:solidFill>
                  <a:srgbClr val="595959"/>
                </a:solidFill>
                <a:latin typeface="Arial"/>
              </a:rPr>
              <a:t> </a:t>
            </a:r>
          </a:p>
          <a:p>
            <a:pPr marL="4350" lvl="4" indent="-4350" algn="l"/>
            <a:r>
              <a:rPr sz="1000" dirty="0">
                <a:solidFill>
                  <a:srgbClr val="595959"/>
                </a:solidFill>
                <a:latin typeface="Arial"/>
              </a:rPr>
              <a:t>Computer: JAGA	IP Address: 10.0.7.67</a:t>
            </a:r>
          </a:p>
          <a:p>
            <a:pPr marL="4350" lvl="4" indent="-4350" algn="l"/>
            <a:r>
              <a:rPr sz="1000" dirty="0">
                <a:solidFill>
                  <a:srgbClr val="595959"/>
                </a:solidFill>
                <a:latin typeface="Arial"/>
              </a:rPr>
              <a:t>Computer: PABUILD	IP Address: 10.0.7.60</a:t>
            </a:r>
          </a:p>
          <a:p>
            <a:pPr marL="4350" lvl="4" indent="-4350" algn="l"/>
            <a:r>
              <a:rPr sz="1000" dirty="0">
                <a:solidFill>
                  <a:srgbClr val="595959"/>
                </a:solidFill>
                <a:latin typeface="Arial"/>
              </a:rPr>
              <a:t>Computer: MYCO-ATL-CORE	IP Address: 10.0.1.17</a:t>
            </a:r>
          </a:p>
          <a:p>
            <a:pPr marL="4350" lvl="4" indent="-4350" algn="l"/>
            <a:r>
              <a:rPr sz="1000" dirty="0">
                <a:solidFill>
                  <a:srgbClr val="595959"/>
                </a:solidFill>
                <a:latin typeface="Arial"/>
              </a:rPr>
              <a:t>Computer: DEVWIKI	IP Address: 10.0.7.62</a:t>
            </a:r>
          </a:p>
          <a:p>
            <a:pPr marL="4350" lvl="4" indent="-4350" algn="l"/>
            <a:r>
              <a:rPr sz="1000" dirty="0">
                <a:solidFill>
                  <a:srgbClr val="595959"/>
                </a:solidFill>
                <a:latin typeface="Arial"/>
              </a:rPr>
              <a:t>Computer: TANDEM	IP Address: 10.0.7.28</a:t>
            </a:r>
          </a:p>
          <a:p>
            <a:pPr marL="4350" lvl="4" indent="-4350" algn="l"/>
            <a:r>
              <a:rPr sz="1000" dirty="0">
                <a:solidFill>
                  <a:srgbClr val="595959"/>
                </a:solidFill>
                <a:latin typeface="Arial"/>
              </a:rPr>
              <a:t>Computer: UTIL12	IP Address: 10.0.1.15</a:t>
            </a:r>
          </a:p>
          <a:p>
            <a:pPr marL="4350" lvl="4" indent="-4350" algn="l"/>
            <a:r>
              <a:rPr sz="1000" dirty="0">
                <a:solidFill>
                  <a:srgbClr val="595959"/>
                </a:solidFill>
                <a:latin typeface="Arial"/>
              </a:rPr>
              <a:t>Computer: slowe-win7.corp.MyCo.com	IP Address: 10.0.7.19</a:t>
            </a:r>
          </a:p>
          <a:p>
            <a:pPr marL="4350" lvl="4" indent="-4350" algn="l"/>
            <a:r>
              <a:rPr sz="1000" dirty="0">
                <a:solidFill>
                  <a:srgbClr val="595959"/>
                </a:solidFill>
                <a:latin typeface="Arial"/>
              </a:rPr>
              <a:t>Computer: HV05	IP Address: 10.0.7.61</a:t>
            </a:r>
          </a:p>
          <a:p>
            <a:pPr marL="4350" lvl="4" indent="-4350" algn="l"/>
            <a:r>
              <a:rPr sz="1000" dirty="0">
                <a:solidFill>
                  <a:srgbClr val="595959"/>
                </a:solidFill>
                <a:latin typeface="Arial"/>
              </a:rPr>
              <a:t>Computer: JIM-WIN7	IP Address: 10.0.7.63</a:t>
            </a:r>
          </a:p>
          <a:p>
            <a:pPr marL="4350" lvl="4" indent="-4350" algn="l"/>
            <a:r>
              <a:rPr sz="1000" dirty="0">
                <a:solidFill>
                  <a:srgbClr val="595959"/>
                </a:solidFill>
                <a:latin typeface="Arial"/>
              </a:rPr>
              <a:t>Computer: MmayhemON1	IP Address: 10.0.7.31</a:t>
            </a:r>
          </a:p>
          <a:p>
            <a:pPr marL="4350" lvl="4" indent="-4350" algn="l"/>
            <a:r>
              <a:rPr sz="1000" dirty="0">
                <a:solidFill>
                  <a:srgbClr val="595959"/>
                </a:solidFill>
                <a:latin typeface="Arial"/>
              </a:rPr>
              <a:t>Computer: HV02	IP Address: 10.0.7.27</a:t>
            </a:r>
          </a:p>
          <a:p>
            <a:pPr marL="4350" lvl="4" indent="-4350" algn="l"/>
            <a:r>
              <a:rPr sz="1000" dirty="0">
                <a:solidFill>
                  <a:srgbClr val="595959"/>
                </a:solidFill>
                <a:latin typeface="Arial"/>
              </a:rPr>
              <a:t>Computer: HV01	IP Address: 10.0.1.111</a:t>
            </a:r>
          </a:p>
          <a:p>
            <a:pPr marL="4350" lvl="4" indent="-4350" algn="l"/>
            <a:r>
              <a:rPr sz="1000" dirty="0">
                <a:solidFill>
                  <a:srgbClr val="595959"/>
                </a:solidFill>
                <a:latin typeface="Arial"/>
              </a:rPr>
              <a:t>Computer: MARKETING-1	IP Address: 10.0.7.29</a:t>
            </a:r>
          </a:p>
          <a:p>
            <a:pPr marL="4350" lvl="4" indent="-4350" algn="l"/>
            <a:r>
              <a:rPr sz="1000" dirty="0">
                <a:solidFill>
                  <a:srgbClr val="595959"/>
                </a:solidFill>
                <a:latin typeface="Arial"/>
              </a:rPr>
              <a:t>Computer: HV04	IP Address: 10.0.1.141</a:t>
            </a:r>
          </a:p>
          <a:p>
            <a:pPr marL="4350" lvl="4" indent="-4350" algn="l"/>
            <a:r>
              <a:rPr sz="1000" dirty="0">
                <a:solidFill>
                  <a:srgbClr val="595959"/>
                </a:solidFill>
                <a:latin typeface="Arial"/>
              </a:rPr>
              <a:t>Computer: MYCOROOTAUTH	IP Address: 10.0.1.44</a:t>
            </a:r>
          </a:p>
          <a:p>
            <a:pPr algn="l"/>
            <a:r>
              <a:rPr sz="1000" dirty="0">
                <a:solidFill>
                  <a:srgbClr val="595959"/>
                </a:solidFill>
                <a:latin typeface="Arial"/>
              </a:rPr>
              <a:t> </a:t>
            </a:r>
          </a:p>
          <a:p>
            <a:pPr algn="l"/>
            <a:r>
              <a:rPr sz="1000" dirty="0">
                <a:solidFill>
                  <a:srgbClr val="595959"/>
                </a:solidFill>
                <a:latin typeface="Arial"/>
              </a:rPr>
              <a:t>First 15 of 28 displayed. See Management Plan for full list.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11" name="Shape11"/>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12" name="Shape12"/>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a:solidFill>
                  <a:srgbClr val="595959"/>
                </a:solidFill>
                <a:latin typeface="Arial"/>
              </a:rPr>
              <a:t>Anti-spyware not turned on (92 pts)</a:t>
            </a:r>
          </a:p>
          <a:p>
            <a:pPr algn="l"/>
            <a:r>
              <a:rPr sz="2000" b="1" i="1">
                <a:solidFill>
                  <a:srgbClr val="595959"/>
                </a:solidFill>
                <a:latin typeface="Arial"/>
              </a:rPr>
              <a:t>Issue: </a:t>
            </a:r>
            <a:r>
              <a:rPr sz="2000">
                <a:solidFill>
                  <a:srgbClr val="595959"/>
                </a:solidFill>
                <a:latin typeface="Arial"/>
              </a:rPr>
              <a:t>We were unable to determine if an anti-spyware software is enabled and running on some computers.</a:t>
            </a:r>
          </a:p>
          <a:p>
            <a:pPr algn="l"/>
            <a:r>
              <a:rPr sz="1600" b="1" i="1">
                <a:solidFill>
                  <a:srgbClr val="595959"/>
                </a:solidFill>
                <a:latin typeface="Arial"/>
              </a:rPr>
              <a:t>Recommendation: </a:t>
            </a:r>
            <a:r>
              <a:rPr sz="1600">
                <a:solidFill>
                  <a:srgbClr val="595959"/>
                </a:solidFill>
                <a:latin typeface="Arial"/>
              </a:rPr>
              <a:t>Determine if anti-spyware is enabled properly.</a:t>
            </a:r>
          </a:p>
          <a:p>
            <a:pPr algn="l"/>
            <a:r>
              <a:rPr sz="1000">
                <a:solidFill>
                  <a:srgbClr val="595959"/>
                </a:solidFill>
                <a:latin typeface="Arial"/>
              </a:rPr>
              <a:t> </a:t>
            </a:r>
          </a:p>
          <a:p>
            <a:pPr marL="4350" lvl="4" indent="-4350" algn="l"/>
            <a:r>
              <a:rPr sz="1000">
                <a:solidFill>
                  <a:srgbClr val="595959"/>
                </a:solidFill>
                <a:latin typeface="Arial"/>
              </a:rPr>
              <a:t>Computer: MmayhemON1	IP Address: 10.0.7.31	Security Center: Windows Defender</a:t>
            </a:r>
          </a:p>
          <a:p>
            <a:pPr marL="4350" lvl="4" indent="-4350" algn="l"/>
            <a:r>
              <a:rPr sz="1000">
                <a:solidFill>
                  <a:srgbClr val="595959"/>
                </a:solidFill>
                <a:latin typeface="Arial"/>
              </a:rPr>
              <a:t>Computer: PSIMPSON-WIN764	IP Address: 10.0.7.18	Security Center: Windows Defender</a:t>
            </a:r>
          </a:p>
          <a:p>
            <a:pPr marL="4350" lvl="4" indent="-4350" algn="l"/>
            <a:r>
              <a:rPr sz="1000">
                <a:solidFill>
                  <a:srgbClr val="595959"/>
                </a:solidFill>
                <a:latin typeface="Arial"/>
              </a:rPr>
              <a:t>Computer: SE-DAVIS	IP Address: 10.0.7.20	Security Center: Windows Defender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13" name="Shape13"/>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14" name="Shape14"/>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a:solidFill>
                  <a:srgbClr val="595959"/>
                </a:solidFill>
                <a:latin typeface="Arial"/>
              </a:rPr>
              <a:t>Anti-virus not turned on (92 pts)</a:t>
            </a:r>
          </a:p>
          <a:p>
            <a:pPr algn="l"/>
            <a:r>
              <a:rPr sz="2000" b="1" i="1">
                <a:solidFill>
                  <a:srgbClr val="595959"/>
                </a:solidFill>
                <a:latin typeface="Arial"/>
              </a:rPr>
              <a:t>Issue: </a:t>
            </a:r>
            <a:r>
              <a:rPr sz="2000">
                <a:solidFill>
                  <a:srgbClr val="595959"/>
                </a:solidFill>
                <a:latin typeface="Arial"/>
              </a:rPr>
              <a:t>We were unable to determine if an anti-virus software is enabled and running on some computers.</a:t>
            </a:r>
          </a:p>
          <a:p>
            <a:pPr algn="l"/>
            <a:r>
              <a:rPr sz="1600" b="1" i="1">
                <a:solidFill>
                  <a:srgbClr val="595959"/>
                </a:solidFill>
                <a:latin typeface="Arial"/>
              </a:rPr>
              <a:t>Recommendation: </a:t>
            </a:r>
            <a:r>
              <a:rPr sz="1600">
                <a:solidFill>
                  <a:srgbClr val="595959"/>
                </a:solidFill>
                <a:latin typeface="Arial"/>
              </a:rPr>
              <a:t>Determine if anti-virus is enabled properly.</a:t>
            </a:r>
          </a:p>
          <a:p>
            <a:pPr algn="l"/>
            <a:r>
              <a:rPr sz="1000">
                <a:solidFill>
                  <a:srgbClr val="595959"/>
                </a:solidFill>
                <a:latin typeface="Arial"/>
              </a:rPr>
              <a:t> </a:t>
            </a:r>
          </a:p>
          <a:p>
            <a:pPr marL="4350" lvl="4" indent="-4350" algn="l"/>
            <a:r>
              <a:rPr sz="1000">
                <a:solidFill>
                  <a:srgbClr val="595959"/>
                </a:solidFill>
                <a:latin typeface="Arial"/>
              </a:rPr>
              <a:t>Computer: PSIMPSON-WIN764	IP Address: 10.0.7.18	Security Center: Windows Defender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15" name="Shape15"/>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16" name="Shape16"/>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a:solidFill>
                  <a:srgbClr val="595959"/>
                </a:solidFill>
                <a:latin typeface="Arial"/>
              </a:rPr>
              <a:t>LOTS of Security patches missing on computers (90 pts)</a:t>
            </a:r>
          </a:p>
          <a:p>
            <a:pPr algn="l"/>
            <a:r>
              <a:rPr sz="2000" b="1" i="1">
                <a:solidFill>
                  <a:srgbClr val="595959"/>
                </a:solidFill>
                <a:latin typeface="Arial"/>
              </a:rPr>
              <a:t>Issue: </a:t>
            </a:r>
            <a:r>
              <a:rPr sz="2000">
                <a:solidFill>
                  <a:srgbClr val="595959"/>
                </a:solidFill>
                <a:latin typeface="Arial"/>
              </a:rPr>
              <a:t>Security patches are missing on computers.  Maintaining proper security patch levels helps prevent unauthorized access and the spread of malicious software.  Lots is defined as missing 3 or more patches.</a:t>
            </a:r>
          </a:p>
          <a:p>
            <a:pPr algn="l"/>
            <a:r>
              <a:rPr sz="1600" b="1" i="1">
                <a:solidFill>
                  <a:srgbClr val="595959"/>
                </a:solidFill>
                <a:latin typeface="Arial"/>
              </a:rPr>
              <a:t>Recommendation: </a:t>
            </a:r>
            <a:r>
              <a:rPr sz="1600">
                <a:solidFill>
                  <a:srgbClr val="595959"/>
                </a:solidFill>
                <a:latin typeface="Arial"/>
              </a:rPr>
              <a:t>Address patching on computers missing 4+ security patches.</a:t>
            </a:r>
          </a:p>
          <a:p>
            <a:pPr algn="l"/>
            <a:r>
              <a:rPr sz="1000">
                <a:solidFill>
                  <a:srgbClr val="595959"/>
                </a:solidFill>
                <a:latin typeface="Arial"/>
              </a:rPr>
              <a:t> </a:t>
            </a:r>
          </a:p>
          <a:p>
            <a:pPr marL="4350" lvl="4" indent="-4350" algn="l"/>
            <a:r>
              <a:rPr sz="1000">
                <a:solidFill>
                  <a:srgbClr val="595959"/>
                </a:solidFill>
                <a:latin typeface="Arial"/>
              </a:rPr>
              <a:t>HV02 / 10.0.7.27 / Windows Server 2012 R2 Standard</a:t>
            </a:r>
          </a:p>
          <a:p>
            <a:pPr marL="4350" lvl="4" indent="-4350" algn="l"/>
            <a:r>
              <a:rPr sz="1000">
                <a:solidFill>
                  <a:srgbClr val="595959"/>
                </a:solidFill>
                <a:latin typeface="Arial"/>
              </a:rPr>
              <a:t>MmayhemON1 / 10.0.7.31 / Windows Vista (TM) Business</a:t>
            </a:r>
          </a:p>
          <a:p>
            <a:pPr marL="4350" lvl="4" indent="-4350" algn="l"/>
            <a:r>
              <a:rPr sz="1000">
                <a:solidFill>
                  <a:srgbClr val="595959"/>
                </a:solidFill>
                <a:latin typeface="Arial"/>
              </a:rPr>
              <a:t>REX / 10.0.7.47 / Windows 7 Enterprise</a:t>
            </a:r>
          </a:p>
          <a:p>
            <a:pPr marL="4350" lvl="4" indent="-4350" algn="l"/>
            <a:r>
              <a:rPr sz="1000">
                <a:solidFill>
                  <a:srgbClr val="595959"/>
                </a:solidFill>
                <a:latin typeface="Arial"/>
              </a:rPr>
              <a:t>DEVWIKI / 10.0.7.62 / Windows Server 2003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17" name="Shape17"/>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18" name="Shape18"/>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a:solidFill>
                  <a:srgbClr val="595959"/>
                </a:solidFill>
                <a:latin typeface="Arial"/>
              </a:rPr>
              <a:t>Anti-virus not up to date (90 pts)</a:t>
            </a:r>
          </a:p>
          <a:p>
            <a:pPr algn="l"/>
            <a:r>
              <a:rPr sz="2000" b="1" i="1">
                <a:solidFill>
                  <a:srgbClr val="595959"/>
                </a:solidFill>
                <a:latin typeface="Arial"/>
              </a:rPr>
              <a:t>Issue: </a:t>
            </a:r>
            <a:r>
              <a:rPr sz="2000">
                <a:solidFill>
                  <a:srgbClr val="595959"/>
                </a:solidFill>
                <a:latin typeface="Arial"/>
              </a:rPr>
              <a:t>Up to date anti-virus definitions are required to properly prevent the spread of malicious software.  Some anti-virus definitions were found to not be up to date.</a:t>
            </a:r>
          </a:p>
          <a:p>
            <a:pPr algn="l"/>
            <a:r>
              <a:rPr sz="1600" b="1" i="1">
                <a:solidFill>
                  <a:srgbClr val="595959"/>
                </a:solidFill>
                <a:latin typeface="Arial"/>
              </a:rPr>
              <a:t>Recommendation: </a:t>
            </a:r>
            <a:r>
              <a:rPr sz="1600">
                <a:solidFill>
                  <a:srgbClr val="595959"/>
                </a:solidFill>
                <a:latin typeface="Arial"/>
              </a:rPr>
              <a:t>Ensure anti-virus definitions are up to date on specified computers.</a:t>
            </a:r>
          </a:p>
          <a:p>
            <a:pPr algn="l"/>
            <a:r>
              <a:rPr sz="1000">
                <a:solidFill>
                  <a:srgbClr val="595959"/>
                </a:solidFill>
                <a:latin typeface="Arial"/>
              </a:rPr>
              <a:t> </a:t>
            </a:r>
          </a:p>
          <a:p>
            <a:pPr marL="4350" lvl="4" indent="-4350" algn="l"/>
            <a:r>
              <a:rPr sz="1000">
                <a:solidFill>
                  <a:srgbClr val="595959"/>
                </a:solidFill>
                <a:latin typeface="Arial"/>
              </a:rPr>
              <a:t>Computer: SLOWE-WIN8	IP Address: 10.0.6.0	Security Center: GFI Software VIPRE</a:t>
            </a:r>
          </a:p>
          <a:p>
            <a:pPr marL="4350" lvl="4" indent="-4350" algn="l"/>
            <a:r>
              <a:rPr sz="1000">
                <a:solidFill>
                  <a:srgbClr val="595959"/>
                </a:solidFill>
                <a:latin typeface="Arial"/>
              </a:rPr>
              <a:t>Computer: BKRICKEY-WIN7	IP Address: 10.0.7.74	Security Center: GFI Software VIPRE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19" name="Shape19"/>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20" name="Shape20"/>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a:solidFill>
                  <a:srgbClr val="595959"/>
                </a:solidFill>
                <a:latin typeface="Arial"/>
              </a:rPr>
              <a:t>Anti-spyware not up to date (90 pts)</a:t>
            </a:r>
          </a:p>
          <a:p>
            <a:pPr algn="l"/>
            <a:r>
              <a:rPr sz="2000" b="1" i="1">
                <a:solidFill>
                  <a:srgbClr val="595959"/>
                </a:solidFill>
                <a:latin typeface="Arial"/>
              </a:rPr>
              <a:t>Issue: </a:t>
            </a:r>
            <a:r>
              <a:rPr sz="2000">
                <a:solidFill>
                  <a:srgbClr val="595959"/>
                </a:solidFill>
                <a:latin typeface="Arial"/>
              </a:rPr>
              <a:t>Up to date anti-spyware definitions are required to properly prevent the spread of malicious software.  Some anti-spyware definitions were found to not be up to date.</a:t>
            </a:r>
          </a:p>
          <a:p>
            <a:pPr algn="l"/>
            <a:r>
              <a:rPr sz="1600" b="1" i="1">
                <a:solidFill>
                  <a:srgbClr val="595959"/>
                </a:solidFill>
                <a:latin typeface="Arial"/>
              </a:rPr>
              <a:t>Recommendation: </a:t>
            </a:r>
            <a:r>
              <a:rPr sz="1600">
                <a:solidFill>
                  <a:srgbClr val="595959"/>
                </a:solidFill>
                <a:latin typeface="Arial"/>
              </a:rPr>
              <a:t>Ensure anti-spyware definitions are up to date on specified computers.</a:t>
            </a:r>
          </a:p>
          <a:p>
            <a:pPr algn="l"/>
            <a:r>
              <a:rPr sz="1000">
                <a:solidFill>
                  <a:srgbClr val="595959"/>
                </a:solidFill>
                <a:latin typeface="Arial"/>
              </a:rPr>
              <a:t> </a:t>
            </a:r>
          </a:p>
          <a:p>
            <a:pPr marL="4350" lvl="4" indent="-4350" algn="l"/>
            <a:r>
              <a:rPr sz="1000">
                <a:solidFill>
                  <a:srgbClr val="595959"/>
                </a:solidFill>
                <a:latin typeface="Arial"/>
              </a:rPr>
              <a:t>Computer: SLOWE-WIN8	IP Address: 10.0.6.0	Security Center: GFI Software VIPRE</a:t>
            </a:r>
          </a:p>
          <a:p>
            <a:pPr marL="4350" lvl="4" indent="-4350" algn="l"/>
            <a:r>
              <a:rPr sz="1000">
                <a:solidFill>
                  <a:srgbClr val="595959"/>
                </a:solidFill>
                <a:latin typeface="Arial"/>
              </a:rPr>
              <a:t>Computer: BKRICKEY-WIN7	IP Address: 10.0.7.74	Security Center: GFI Software VIPRE</a:t>
            </a:r>
          </a:p>
          <a:p>
            <a:pPr marL="4350" lvl="4" indent="-4350" algn="l"/>
            <a:r>
              <a:rPr sz="1000">
                <a:solidFill>
                  <a:srgbClr val="595959"/>
                </a:solidFill>
                <a:latin typeface="Arial"/>
              </a:rPr>
              <a:t>Computer: TANDEM	IP Address: 10.0.7.28	Security Center: Windows Defender</a:t>
            </a:r>
          </a:p>
          <a:p>
            <a:pPr marL="4350" lvl="4" indent="-4350" algn="l"/>
            <a:r>
              <a:rPr sz="1000">
                <a:solidFill>
                  <a:srgbClr val="595959"/>
                </a:solidFill>
                <a:latin typeface="Arial"/>
              </a:rPr>
              <a:t>Computer: JIM-WIN7	IP Address: 10.0.7.63	Security Center: Windows Defender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21" name="Shape21"/>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22" name="Shape22"/>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a:solidFill>
                  <a:srgbClr val="595959"/>
                </a:solidFill>
                <a:latin typeface="Arial"/>
              </a:rPr>
              <a:t>Potential Disk Space Issue (68 pts)</a:t>
            </a:r>
          </a:p>
          <a:p>
            <a:pPr algn="l"/>
            <a:r>
              <a:rPr sz="2000" b="1" i="1">
                <a:solidFill>
                  <a:srgbClr val="595959"/>
                </a:solidFill>
                <a:latin typeface="Arial"/>
              </a:rPr>
              <a:t>Issue: </a:t>
            </a:r>
            <a:r>
              <a:rPr sz="2000">
                <a:solidFill>
                  <a:srgbClr val="595959"/>
                </a:solidFill>
                <a:latin typeface="Arial"/>
              </a:rPr>
              <a:t>2 computers were Computers were found with significantly low free disk space.</a:t>
            </a:r>
          </a:p>
          <a:p>
            <a:pPr algn="l"/>
            <a:r>
              <a:rPr sz="1600" b="1" i="1">
                <a:solidFill>
                  <a:srgbClr val="595959"/>
                </a:solidFill>
                <a:latin typeface="Arial"/>
              </a:rPr>
              <a:t>Recommendation: </a:t>
            </a:r>
            <a:r>
              <a:rPr sz="1600">
                <a:solidFill>
                  <a:srgbClr val="595959"/>
                </a:solidFill>
                <a:latin typeface="Arial"/>
              </a:rPr>
              <a:t>Free or add additional disk space for the specified drives.</a:t>
            </a:r>
          </a:p>
          <a:p>
            <a:pPr algn="l"/>
            <a:r>
              <a:rPr sz="1000">
                <a:solidFill>
                  <a:srgbClr val="595959"/>
                </a:solidFill>
                <a:latin typeface="Arial"/>
              </a:rPr>
              <a:t> </a:t>
            </a:r>
          </a:p>
          <a:p>
            <a:pPr marL="4350" lvl="4" indent="-4350" algn="l"/>
            <a:r>
              <a:rPr sz="1000">
                <a:solidFill>
                  <a:srgbClr val="595959"/>
                </a:solidFill>
                <a:latin typeface="Arial"/>
              </a:rPr>
              <a:t>JAGA - C: : 0 GB free</a:t>
            </a:r>
          </a:p>
          <a:p>
            <a:pPr marL="4350" lvl="4" indent="-4350" algn="l"/>
            <a:r>
              <a:rPr sz="1000">
                <a:solidFill>
                  <a:srgbClr val="595959"/>
                </a:solidFill>
                <a:latin typeface="Arial"/>
              </a:rPr>
              <a:t>REX - F: : 0.07 GB free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23" name="Shape23"/>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24" name="Shape24"/>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dirty="0">
                <a:solidFill>
                  <a:srgbClr val="595959"/>
                </a:solidFill>
                <a:latin typeface="Arial"/>
              </a:rPr>
              <a:t>User password set to never expire (30 pts)</a:t>
            </a:r>
          </a:p>
          <a:p>
            <a:pPr algn="l"/>
            <a:r>
              <a:rPr sz="2000" b="1" i="1" dirty="0">
                <a:solidFill>
                  <a:srgbClr val="595959"/>
                </a:solidFill>
                <a:latin typeface="Arial"/>
              </a:rPr>
              <a:t>Issue: </a:t>
            </a:r>
            <a:r>
              <a:rPr sz="2000" dirty="0">
                <a:solidFill>
                  <a:srgbClr val="595959"/>
                </a:solidFill>
                <a:latin typeface="Arial"/>
              </a:rPr>
              <a:t>User accounts with passwords set to never expire present a risk of use by unauthorized users. They are more easily compromised than passwords that are routinely changed.</a:t>
            </a:r>
          </a:p>
          <a:p>
            <a:pPr algn="l"/>
            <a:r>
              <a:rPr sz="1600" b="1" i="1" dirty="0">
                <a:solidFill>
                  <a:srgbClr val="595959"/>
                </a:solidFill>
                <a:latin typeface="Arial"/>
              </a:rPr>
              <a:t>Recommendation: </a:t>
            </a:r>
            <a:r>
              <a:rPr sz="1600" dirty="0">
                <a:solidFill>
                  <a:srgbClr val="595959"/>
                </a:solidFill>
                <a:latin typeface="Arial"/>
              </a:rPr>
              <a:t>Investigate all accounts with passwords set to never expire and configure them to expire regularly.</a:t>
            </a:r>
          </a:p>
          <a:p>
            <a:pPr algn="l"/>
            <a:r>
              <a:rPr sz="1000" dirty="0">
                <a:solidFill>
                  <a:srgbClr val="595959"/>
                </a:solidFill>
                <a:latin typeface="Arial"/>
              </a:rPr>
              <a:t> </a:t>
            </a:r>
          </a:p>
          <a:p>
            <a:pPr marL="4350" lvl="4" indent="-4350" algn="l"/>
            <a:r>
              <a:rPr sz="1000" dirty="0">
                <a:solidFill>
                  <a:srgbClr val="595959"/>
                </a:solidFill>
                <a:latin typeface="Arial"/>
              </a:rPr>
              <a:t>CORP.MYCO.COM\Administrator / Administrator</a:t>
            </a:r>
          </a:p>
          <a:p>
            <a:pPr marL="4350" lvl="4" indent="-4350" algn="l"/>
            <a:r>
              <a:rPr sz="1000" dirty="0">
                <a:solidFill>
                  <a:srgbClr val="595959"/>
                </a:solidFill>
                <a:latin typeface="Arial"/>
              </a:rPr>
              <a:t>CORP.MYCO.COM\BKRICKEY / Beth </a:t>
            </a:r>
            <a:r>
              <a:rPr sz="1000" dirty="0" err="1">
                <a:solidFill>
                  <a:srgbClr val="595959"/>
                </a:solidFill>
                <a:latin typeface="Arial"/>
              </a:rPr>
              <a:t>krickey</a:t>
            </a:r>
            <a:endParaRPr sz="1000" dirty="0">
              <a:solidFill>
                <a:srgbClr val="595959"/>
              </a:solidFill>
              <a:latin typeface="Arial"/>
            </a:endParaRPr>
          </a:p>
          <a:p>
            <a:pPr marL="4350" lvl="4" indent="-4350" algn="l"/>
            <a:r>
              <a:rPr sz="1000" dirty="0">
                <a:solidFill>
                  <a:srgbClr val="595959"/>
                </a:solidFill>
                <a:latin typeface="Arial"/>
              </a:rPr>
              <a:t>CORP.MYCO.COM\</a:t>
            </a:r>
            <a:r>
              <a:rPr sz="1000" dirty="0" err="1">
                <a:solidFill>
                  <a:srgbClr val="595959"/>
                </a:solidFill>
                <a:latin typeface="Arial"/>
              </a:rPr>
              <a:t>fthomas</a:t>
            </a:r>
            <a:r>
              <a:rPr sz="1000" dirty="0">
                <a:solidFill>
                  <a:srgbClr val="595959"/>
                </a:solidFill>
                <a:latin typeface="Arial"/>
              </a:rPr>
              <a:t> / Fred </a:t>
            </a:r>
            <a:r>
              <a:rPr sz="1000" dirty="0" err="1">
                <a:solidFill>
                  <a:srgbClr val="595959"/>
                </a:solidFill>
                <a:latin typeface="Arial"/>
              </a:rPr>
              <a:t>thomas</a:t>
            </a:r>
            <a:endParaRPr sz="1000" dirty="0">
              <a:solidFill>
                <a:srgbClr val="595959"/>
              </a:solidFill>
              <a:latin typeface="Arial"/>
            </a:endParaRPr>
          </a:p>
          <a:p>
            <a:pPr marL="4350" lvl="4" indent="-4350" algn="l"/>
            <a:r>
              <a:rPr sz="1000" dirty="0">
                <a:solidFill>
                  <a:srgbClr val="595959"/>
                </a:solidFill>
                <a:latin typeface="Arial"/>
              </a:rPr>
              <a:t>CORP.MYCO.COM\JDAVIS / James DAVIS</a:t>
            </a:r>
          </a:p>
          <a:p>
            <a:pPr marL="4350" lvl="4" indent="-4350" algn="l"/>
            <a:r>
              <a:rPr sz="1000" dirty="0">
                <a:solidFill>
                  <a:srgbClr val="595959"/>
                </a:solidFill>
                <a:latin typeface="Arial"/>
              </a:rPr>
              <a:t>CORP.MYCO.COM\</a:t>
            </a:r>
            <a:r>
              <a:rPr sz="1000" dirty="0" err="1">
                <a:solidFill>
                  <a:srgbClr val="595959"/>
                </a:solidFill>
                <a:latin typeface="Arial"/>
              </a:rPr>
              <a:t>kjacobs</a:t>
            </a:r>
            <a:r>
              <a:rPr sz="1000" dirty="0">
                <a:solidFill>
                  <a:srgbClr val="595959"/>
                </a:solidFill>
                <a:latin typeface="Arial"/>
              </a:rPr>
              <a:t> / Kevin </a:t>
            </a:r>
            <a:r>
              <a:rPr sz="1000" dirty="0" err="1">
                <a:solidFill>
                  <a:srgbClr val="595959"/>
                </a:solidFill>
                <a:latin typeface="Arial"/>
              </a:rPr>
              <a:t>jacobs</a:t>
            </a:r>
            <a:endParaRPr sz="1000" dirty="0">
              <a:solidFill>
                <a:srgbClr val="595959"/>
              </a:solidFill>
              <a:latin typeface="Arial"/>
            </a:endParaRPr>
          </a:p>
          <a:p>
            <a:pPr marL="4350" lvl="4" indent="-4350" algn="l"/>
            <a:r>
              <a:rPr sz="1000" dirty="0">
                <a:solidFill>
                  <a:srgbClr val="595959"/>
                </a:solidFill>
                <a:latin typeface="Arial"/>
              </a:rPr>
              <a:t>CORP.MYCO.COM\</a:t>
            </a:r>
            <a:r>
              <a:rPr sz="1000" dirty="0" err="1">
                <a:solidFill>
                  <a:srgbClr val="595959"/>
                </a:solidFill>
                <a:latin typeface="Arial"/>
              </a:rPr>
              <a:t>kmayhem</a:t>
            </a:r>
            <a:r>
              <a:rPr sz="1000" dirty="0">
                <a:solidFill>
                  <a:srgbClr val="595959"/>
                </a:solidFill>
                <a:latin typeface="Arial"/>
              </a:rPr>
              <a:t> / Kevin mayhem</a:t>
            </a:r>
          </a:p>
          <a:p>
            <a:pPr marL="4350" lvl="4" indent="-4350" algn="l"/>
            <a:r>
              <a:rPr sz="1000" dirty="0">
                <a:solidFill>
                  <a:srgbClr val="595959"/>
                </a:solidFill>
                <a:latin typeface="Arial"/>
              </a:rPr>
              <a:t>CORP.MYCO.COM\</a:t>
            </a:r>
            <a:r>
              <a:rPr sz="1000" dirty="0" err="1">
                <a:solidFill>
                  <a:srgbClr val="595959"/>
                </a:solidFill>
                <a:latin typeface="Arial"/>
              </a:rPr>
              <a:t>mDAVIS</a:t>
            </a:r>
            <a:r>
              <a:rPr sz="1000" dirty="0">
                <a:solidFill>
                  <a:srgbClr val="595959"/>
                </a:solidFill>
                <a:latin typeface="Arial"/>
              </a:rPr>
              <a:t> / </a:t>
            </a:r>
            <a:r>
              <a:rPr sz="1000" dirty="0" err="1">
                <a:solidFill>
                  <a:srgbClr val="595959"/>
                </a:solidFill>
                <a:latin typeface="Arial"/>
              </a:rPr>
              <a:t>michal</a:t>
            </a:r>
            <a:r>
              <a:rPr sz="1000" dirty="0">
                <a:solidFill>
                  <a:srgbClr val="595959"/>
                </a:solidFill>
                <a:latin typeface="Arial"/>
              </a:rPr>
              <a:t> DAVIS</a:t>
            </a:r>
          </a:p>
          <a:p>
            <a:pPr marL="4350" lvl="4" indent="-4350" algn="l"/>
            <a:r>
              <a:rPr sz="1000" dirty="0">
                <a:solidFill>
                  <a:srgbClr val="595959"/>
                </a:solidFill>
                <a:latin typeface="Arial"/>
              </a:rPr>
              <a:t>CORP.MYCO.COM\</a:t>
            </a:r>
            <a:r>
              <a:rPr sz="1000" dirty="0" err="1">
                <a:solidFill>
                  <a:srgbClr val="595959"/>
                </a:solidFill>
                <a:latin typeface="Arial"/>
              </a:rPr>
              <a:t>mELKINS</a:t>
            </a:r>
            <a:r>
              <a:rPr sz="1000" dirty="0">
                <a:solidFill>
                  <a:srgbClr val="595959"/>
                </a:solidFill>
                <a:latin typeface="Arial"/>
              </a:rPr>
              <a:t> / Michael ELKINS</a:t>
            </a:r>
          </a:p>
          <a:p>
            <a:pPr marL="4350" lvl="4" indent="-4350" algn="l"/>
            <a:r>
              <a:rPr sz="1000" dirty="0">
                <a:solidFill>
                  <a:srgbClr val="595959"/>
                </a:solidFill>
                <a:latin typeface="Arial"/>
              </a:rPr>
              <a:t>CORP.MYCO.COM\</a:t>
            </a:r>
            <a:r>
              <a:rPr sz="1000" dirty="0" err="1">
                <a:solidFill>
                  <a:srgbClr val="595959"/>
                </a:solidFill>
                <a:latin typeface="Arial"/>
              </a:rPr>
              <a:t>mmayhemON</a:t>
            </a:r>
            <a:r>
              <a:rPr sz="1000" dirty="0">
                <a:solidFill>
                  <a:srgbClr val="595959"/>
                </a:solidFill>
                <a:latin typeface="Arial"/>
              </a:rPr>
              <a:t> / Michael </a:t>
            </a:r>
            <a:r>
              <a:rPr sz="1000" dirty="0" err="1">
                <a:solidFill>
                  <a:srgbClr val="595959"/>
                </a:solidFill>
                <a:latin typeface="Arial"/>
              </a:rPr>
              <a:t>mayhemON</a:t>
            </a:r>
            <a:endParaRPr sz="1000" dirty="0">
              <a:solidFill>
                <a:srgbClr val="595959"/>
              </a:solidFill>
              <a:latin typeface="Arial"/>
            </a:endParaRPr>
          </a:p>
          <a:p>
            <a:pPr marL="4350" lvl="4" indent="-4350" algn="l"/>
            <a:r>
              <a:rPr sz="1000" dirty="0">
                <a:solidFill>
                  <a:srgbClr val="595959"/>
                </a:solidFill>
                <a:latin typeface="Arial"/>
              </a:rPr>
              <a:t>CORP.MYCO.COM\</a:t>
            </a:r>
            <a:r>
              <a:rPr sz="1000" dirty="0" err="1">
                <a:solidFill>
                  <a:srgbClr val="595959"/>
                </a:solidFill>
                <a:latin typeface="Arial"/>
              </a:rPr>
              <a:t>mparish</a:t>
            </a:r>
            <a:r>
              <a:rPr sz="1000" dirty="0">
                <a:solidFill>
                  <a:srgbClr val="595959"/>
                </a:solidFill>
                <a:latin typeface="Arial"/>
              </a:rPr>
              <a:t> / </a:t>
            </a:r>
            <a:r>
              <a:rPr sz="1000" dirty="0" err="1">
                <a:solidFill>
                  <a:srgbClr val="595959"/>
                </a:solidFill>
                <a:latin typeface="Arial"/>
              </a:rPr>
              <a:t>marcusus</a:t>
            </a:r>
            <a:r>
              <a:rPr sz="1000" dirty="0">
                <a:solidFill>
                  <a:srgbClr val="595959"/>
                </a:solidFill>
                <a:latin typeface="Arial"/>
              </a:rPr>
              <a:t> parish</a:t>
            </a:r>
          </a:p>
          <a:p>
            <a:pPr marL="4350" lvl="4" indent="-4350" algn="l"/>
            <a:r>
              <a:rPr sz="1000" dirty="0">
                <a:solidFill>
                  <a:srgbClr val="595959"/>
                </a:solidFill>
                <a:latin typeface="Arial"/>
              </a:rPr>
              <a:t>CORP.MYCO.COM\</a:t>
            </a:r>
            <a:r>
              <a:rPr sz="1000" dirty="0" err="1">
                <a:solidFill>
                  <a:srgbClr val="595959"/>
                </a:solidFill>
                <a:latin typeface="Arial"/>
              </a:rPr>
              <a:t>mSUMMER</a:t>
            </a:r>
            <a:r>
              <a:rPr sz="1000" dirty="0">
                <a:solidFill>
                  <a:srgbClr val="595959"/>
                </a:solidFill>
                <a:latin typeface="Arial"/>
              </a:rPr>
              <a:t> / Mark SUMMER</a:t>
            </a:r>
          </a:p>
          <a:p>
            <a:pPr marL="4350" lvl="4" indent="-4350" algn="l"/>
            <a:r>
              <a:rPr sz="1000" dirty="0">
                <a:solidFill>
                  <a:srgbClr val="595959"/>
                </a:solidFill>
                <a:latin typeface="Arial"/>
              </a:rPr>
              <a:t>CORP.MYCO.COM\</a:t>
            </a:r>
            <a:r>
              <a:rPr sz="1000" dirty="0" err="1">
                <a:solidFill>
                  <a:srgbClr val="595959"/>
                </a:solidFill>
                <a:latin typeface="Arial"/>
              </a:rPr>
              <a:t>Pkrickey</a:t>
            </a:r>
            <a:r>
              <a:rPr sz="1000" dirty="0">
                <a:solidFill>
                  <a:srgbClr val="595959"/>
                </a:solidFill>
                <a:latin typeface="Arial"/>
              </a:rPr>
              <a:t> / Paul </a:t>
            </a:r>
            <a:r>
              <a:rPr sz="1000" dirty="0" err="1">
                <a:solidFill>
                  <a:srgbClr val="595959"/>
                </a:solidFill>
                <a:latin typeface="Arial"/>
              </a:rPr>
              <a:t>krickey</a:t>
            </a:r>
            <a:endParaRPr sz="1000" dirty="0">
              <a:solidFill>
                <a:srgbClr val="595959"/>
              </a:solidFill>
              <a:latin typeface="Arial"/>
            </a:endParaRPr>
          </a:p>
          <a:p>
            <a:pPr marL="4350" lvl="4" indent="-4350" algn="l"/>
            <a:r>
              <a:rPr sz="1000" dirty="0">
                <a:solidFill>
                  <a:srgbClr val="595959"/>
                </a:solidFill>
                <a:latin typeface="Arial"/>
              </a:rPr>
              <a:t>CORP.MYCO.COM\</a:t>
            </a:r>
            <a:r>
              <a:rPr sz="1000" dirty="0" err="1">
                <a:solidFill>
                  <a:srgbClr val="595959"/>
                </a:solidFill>
                <a:latin typeface="Arial"/>
              </a:rPr>
              <a:t>pSIMPSON</a:t>
            </a:r>
            <a:r>
              <a:rPr sz="1000" dirty="0">
                <a:solidFill>
                  <a:srgbClr val="595959"/>
                </a:solidFill>
                <a:latin typeface="Arial"/>
              </a:rPr>
              <a:t> / Pablo SIMPSON</a:t>
            </a:r>
          </a:p>
          <a:p>
            <a:pPr marL="4350" lvl="4" indent="-4350" algn="l"/>
            <a:r>
              <a:rPr sz="1000" dirty="0">
                <a:solidFill>
                  <a:srgbClr val="595959"/>
                </a:solidFill>
                <a:latin typeface="Arial"/>
              </a:rPr>
              <a:t>CORP.MYCO.COM\</a:t>
            </a:r>
            <a:r>
              <a:rPr sz="1000" dirty="0" err="1">
                <a:solidFill>
                  <a:srgbClr val="595959"/>
                </a:solidFill>
                <a:latin typeface="Arial"/>
              </a:rPr>
              <a:t>rjohnson</a:t>
            </a:r>
            <a:r>
              <a:rPr sz="1000" dirty="0">
                <a:solidFill>
                  <a:srgbClr val="595959"/>
                </a:solidFill>
                <a:latin typeface="Arial"/>
              </a:rPr>
              <a:t> / Ray Johnson</a:t>
            </a:r>
          </a:p>
          <a:p>
            <a:pPr marL="4350" lvl="4" indent="-4350" algn="l"/>
            <a:r>
              <a:rPr sz="1000" dirty="0">
                <a:solidFill>
                  <a:srgbClr val="595959"/>
                </a:solidFill>
                <a:latin typeface="Arial"/>
              </a:rPr>
              <a:t>CORP.MYCO.COM\</a:t>
            </a:r>
            <a:r>
              <a:rPr sz="1000" dirty="0" err="1">
                <a:solidFill>
                  <a:srgbClr val="595959"/>
                </a:solidFill>
                <a:latin typeface="Arial"/>
              </a:rPr>
              <a:t>rphillis</a:t>
            </a:r>
            <a:r>
              <a:rPr sz="1000" dirty="0">
                <a:solidFill>
                  <a:srgbClr val="595959"/>
                </a:solidFill>
                <a:latin typeface="Arial"/>
              </a:rPr>
              <a:t> / Rita </a:t>
            </a:r>
            <a:r>
              <a:rPr sz="1000" dirty="0" err="1">
                <a:solidFill>
                  <a:srgbClr val="595959"/>
                </a:solidFill>
                <a:latin typeface="Arial"/>
              </a:rPr>
              <a:t>phillis</a:t>
            </a:r>
            <a:endParaRPr sz="1000" dirty="0">
              <a:solidFill>
                <a:srgbClr val="595959"/>
              </a:solidFill>
              <a:latin typeface="Arial"/>
            </a:endParaRPr>
          </a:p>
          <a:p>
            <a:pPr algn="l"/>
            <a:r>
              <a:rPr sz="1000" dirty="0">
                <a:solidFill>
                  <a:srgbClr val="595959"/>
                </a:solidFill>
                <a:latin typeface="Arial"/>
              </a:rPr>
              <a:t> </a:t>
            </a:r>
          </a:p>
          <a:p>
            <a:pPr algn="l"/>
            <a:r>
              <a:rPr sz="1000" dirty="0">
                <a:solidFill>
                  <a:srgbClr val="595959"/>
                </a:solidFill>
                <a:latin typeface="Arial"/>
              </a:rPr>
              <a:t>First 15 of 35 displayed. See Management Plan for full list.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25" name="Shape25"/>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26" name="Shape26"/>
          <p:cNvSpPr>
            <a:spLocks noGrp="1"/>
          </p:cNvSpPr>
          <p:nvPr>
            <p:ph type="ctrTitle" idx="4294967295"/>
          </p:nvPr>
        </p:nvSpPr>
        <p:spPr>
          <a:xfrm>
            <a:off x="0" y="1268261"/>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dirty="0">
                <a:solidFill>
                  <a:srgbClr val="595959"/>
                </a:solidFill>
                <a:latin typeface="Arial"/>
              </a:rPr>
              <a:t>Operating System in Extended Support (20 pts)</a:t>
            </a:r>
          </a:p>
          <a:p>
            <a:pPr algn="l"/>
            <a:r>
              <a:rPr sz="2000" b="1" i="1" dirty="0">
                <a:solidFill>
                  <a:srgbClr val="595959"/>
                </a:solidFill>
                <a:latin typeface="Arial"/>
              </a:rPr>
              <a:t>Issue: </a:t>
            </a:r>
            <a:r>
              <a:rPr sz="2000" dirty="0">
                <a:solidFill>
                  <a:srgbClr val="595959"/>
                </a:solidFill>
                <a:latin typeface="Arial"/>
              </a:rPr>
              <a:t>found using an operating system that is in extended supported.  Extended support is a warning period before an operating system is no longer supported by the manufacturer and will no longer receive support or patches.</a:t>
            </a:r>
          </a:p>
          <a:p>
            <a:pPr algn="l"/>
            <a:r>
              <a:rPr sz="1600" b="1" i="1" dirty="0">
                <a:solidFill>
                  <a:srgbClr val="595959"/>
                </a:solidFill>
                <a:latin typeface="Arial"/>
              </a:rPr>
              <a:t>Recommendation: </a:t>
            </a:r>
            <a:r>
              <a:rPr sz="1600" dirty="0">
                <a:solidFill>
                  <a:srgbClr val="595959"/>
                </a:solidFill>
                <a:latin typeface="Arial"/>
              </a:rPr>
              <a:t>Upgrade computers that have operating systems in Extended Support before end of life.</a:t>
            </a:r>
          </a:p>
          <a:p>
            <a:pPr algn="l"/>
            <a:r>
              <a:rPr sz="1000" dirty="0">
                <a:solidFill>
                  <a:srgbClr val="595959"/>
                </a:solidFill>
                <a:latin typeface="Arial"/>
              </a:rPr>
              <a:t> </a:t>
            </a:r>
          </a:p>
          <a:p>
            <a:pPr marL="4350" lvl="4" indent="-4350" algn="l"/>
            <a:r>
              <a:rPr sz="1000" dirty="0">
                <a:solidFill>
                  <a:srgbClr val="595959"/>
                </a:solidFill>
                <a:latin typeface="Arial"/>
              </a:rPr>
              <a:t>PKWin8 / 10.0.7.54 / Windows 8.1 Pro</a:t>
            </a:r>
          </a:p>
          <a:p>
            <a:pPr marL="4350" lvl="4" indent="-4350" algn="l"/>
            <a:r>
              <a:rPr sz="1000" dirty="0">
                <a:solidFill>
                  <a:srgbClr val="595959"/>
                </a:solidFill>
                <a:latin typeface="Arial"/>
              </a:rPr>
              <a:t>UTIL12 / 10.0.1.15 / Windows Server 2012 R2 Standard</a:t>
            </a:r>
          </a:p>
          <a:p>
            <a:pPr marL="4350" lvl="4" indent="-4350" algn="l"/>
            <a:r>
              <a:rPr sz="1000" dirty="0">
                <a:solidFill>
                  <a:srgbClr val="595959"/>
                </a:solidFill>
                <a:latin typeface="Arial"/>
              </a:rPr>
              <a:t>HV05 / 10.0.7.61 / Windows Server 2012 R2 Standard</a:t>
            </a:r>
          </a:p>
          <a:p>
            <a:pPr marL="4350" lvl="4" indent="-4350" algn="l"/>
            <a:r>
              <a:rPr sz="1000" dirty="0">
                <a:solidFill>
                  <a:srgbClr val="595959"/>
                </a:solidFill>
                <a:latin typeface="Arial"/>
              </a:rPr>
              <a:t>HV02 / 10.0.7.27 / Windows Server 2012 R2 Standard</a:t>
            </a:r>
          </a:p>
          <a:p>
            <a:pPr marL="4350" lvl="4" indent="-4350" algn="l"/>
            <a:r>
              <a:rPr sz="1000" dirty="0">
                <a:solidFill>
                  <a:srgbClr val="595959"/>
                </a:solidFill>
                <a:latin typeface="Arial"/>
              </a:rPr>
              <a:t>PSIMPSON-WIN764 / 10.0.7.18 / Windows 8.1 Enterprise</a:t>
            </a:r>
          </a:p>
          <a:p>
            <a:pPr marL="4350" lvl="4" indent="-4350" algn="l"/>
            <a:r>
              <a:rPr sz="1000" dirty="0">
                <a:solidFill>
                  <a:srgbClr val="595959"/>
                </a:solidFill>
                <a:latin typeface="Arial"/>
              </a:rPr>
              <a:t>JIM-WIN8 / 10.0.7.44 / Windows 8.1 Enterprise</a:t>
            </a:r>
          </a:p>
          <a:p>
            <a:pPr marL="4350" lvl="4" indent="-4350" algn="l"/>
            <a:r>
              <a:rPr sz="1000" dirty="0">
                <a:solidFill>
                  <a:srgbClr val="595959"/>
                </a:solidFill>
                <a:latin typeface="Arial"/>
              </a:rPr>
              <a:t>HV01 / 10.0.1.111 / Windows Server 2012 R2 Standard</a:t>
            </a:r>
          </a:p>
          <a:p>
            <a:pPr marL="4350" lvl="4" indent="-4350" algn="l"/>
            <a:r>
              <a:rPr sz="1000" dirty="0">
                <a:solidFill>
                  <a:srgbClr val="595959"/>
                </a:solidFill>
                <a:latin typeface="Arial"/>
              </a:rPr>
              <a:t>HV04 / 10.0.1.141,10.0.1.149,10.0.1.142,10.0.1.145 / Windows Server 2012 Standard</a:t>
            </a:r>
          </a:p>
          <a:p>
            <a:pPr marL="4350" lvl="4" indent="-4350" algn="l"/>
            <a:r>
              <a:rPr sz="1000" dirty="0">
                <a:solidFill>
                  <a:srgbClr val="595959"/>
                </a:solidFill>
                <a:latin typeface="Arial"/>
              </a:rPr>
              <a:t>MYCOROOTAUTH / 10.0.1.44 / Windows Server 2012 R2 Datacenter</a:t>
            </a:r>
          </a:p>
          <a:p>
            <a:pPr marL="4350" lvl="4" indent="-4350" algn="l"/>
            <a:r>
              <a:rPr sz="1000" dirty="0">
                <a:solidFill>
                  <a:srgbClr val="595959"/>
                </a:solidFill>
                <a:latin typeface="Arial"/>
              </a:rPr>
              <a:t>HV03 / 10.0.1.139,10.0.1.131,10.0.1.135,10.0.1.132 / Windows Server 2012 Standard</a:t>
            </a:r>
          </a:p>
          <a:p>
            <a:pPr marL="4350" lvl="4" indent="-4350" algn="l"/>
            <a:r>
              <a:rPr sz="1000" dirty="0">
                <a:solidFill>
                  <a:srgbClr val="595959"/>
                </a:solidFill>
                <a:latin typeface="Arial"/>
              </a:rPr>
              <a:t>FILE2012-1 / 10.0.1.41 / Windows Server 2012 R2 Standard</a:t>
            </a:r>
          </a:p>
          <a:p>
            <a:pPr marL="4350" lvl="4" indent="-4350" algn="l"/>
            <a:r>
              <a:rPr sz="1000" dirty="0">
                <a:solidFill>
                  <a:srgbClr val="595959"/>
                </a:solidFill>
                <a:latin typeface="Arial"/>
              </a:rPr>
              <a:t>DEVTFS / 10.0.7.69 / Windows Server 2012 Standard</a:t>
            </a:r>
          </a:p>
          <a:p>
            <a:pPr marL="4350" lvl="4" indent="-4350" algn="l"/>
            <a:r>
              <a:rPr sz="1000" dirty="0">
                <a:solidFill>
                  <a:srgbClr val="595959"/>
                </a:solidFill>
                <a:latin typeface="Arial"/>
              </a:rPr>
              <a:t>SQL2012-01 / 10.0.1.61 / Windows Server 2012 R2 Datacenter</a:t>
            </a:r>
          </a:p>
          <a:p>
            <a:pPr marL="4350" lvl="4" indent="-4350" algn="l"/>
            <a:r>
              <a:rPr sz="1000" dirty="0" err="1">
                <a:solidFill>
                  <a:srgbClr val="595959"/>
                </a:solidFill>
                <a:latin typeface="Arial"/>
              </a:rPr>
              <a:t>MmayhemON</a:t>
            </a:r>
            <a:r>
              <a:rPr sz="1000" dirty="0">
                <a:solidFill>
                  <a:srgbClr val="595959"/>
                </a:solidFill>
                <a:latin typeface="Arial"/>
              </a:rPr>
              <a:t>-HP / 10.0.7.93 / Windows 8.1 Enterprise</a:t>
            </a:r>
          </a:p>
          <a:p>
            <a:pPr marL="4350" lvl="4" indent="-4350" algn="l"/>
            <a:r>
              <a:rPr sz="1000" dirty="0">
                <a:solidFill>
                  <a:srgbClr val="595959"/>
                </a:solidFill>
                <a:latin typeface="Arial"/>
              </a:rPr>
              <a:t>DC01 / fe80::c479:f74:16d0:1a95%16,172.20.1.3,10.0.1.3 / Windows Server 2012 Standard</a:t>
            </a:r>
          </a:p>
          <a:p>
            <a:pPr algn="l"/>
            <a:r>
              <a:rPr sz="1000" dirty="0">
                <a:solidFill>
                  <a:srgbClr val="595959"/>
                </a:solidFill>
                <a:latin typeface="Arial"/>
              </a:rPr>
              <a:t> </a:t>
            </a:r>
          </a:p>
          <a:p>
            <a:pPr algn="l"/>
            <a:r>
              <a:rPr sz="1000" dirty="0">
                <a:solidFill>
                  <a:srgbClr val="595959"/>
                </a:solidFill>
                <a:latin typeface="Arial"/>
              </a:rPr>
              <a:t>First 15 of 18 displayed. See Management Plan for full list.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27" name="Shape27"/>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2" name="Content Placeholder 1">
            <a:extLst>
              <a:ext uri="{FF2B5EF4-FFF2-40B4-BE49-F238E27FC236}">
                <a16:creationId xmlns:a16="http://schemas.microsoft.com/office/drawing/2014/main" id="{BBCA127D-B25F-458F-A374-C2D19B5DCCD1}"/>
              </a:ext>
            </a:extLst>
          </p:cNvPr>
          <p:cNvSpPr>
            <a:spLocks noGrp="1"/>
          </p:cNvSpPr>
          <p:nvPr>
            <p:ph idx="1"/>
          </p:nvPr>
        </p:nvSpPr>
        <p:spPr/>
        <p:txBody>
          <a:bodyPr/>
          <a:lstStyle/>
          <a:p>
            <a:endParaRPr lang="en-US"/>
          </a:p>
        </p:txBody>
      </p:sp>
      <p:sp>
        <p:nvSpPr>
          <p:cNvPr id="28" name="Shape28"/>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a:solidFill>
                  <a:srgbClr val="595959"/>
                </a:solidFill>
                <a:latin typeface="Arial"/>
              </a:rPr>
              <a:t>Inactive Computers (15 pts)</a:t>
            </a:r>
          </a:p>
          <a:p>
            <a:pPr algn="l"/>
            <a:r>
              <a:rPr sz="2000" b="1" i="1">
                <a:solidFill>
                  <a:srgbClr val="595959"/>
                </a:solidFill>
                <a:latin typeface="Arial"/>
              </a:rPr>
              <a:t>Issue: </a:t>
            </a:r>
            <a:r>
              <a:rPr sz="2000">
                <a:solidFill>
                  <a:srgbClr val="595959"/>
                </a:solidFill>
                <a:latin typeface="Arial"/>
              </a:rPr>
              <a:t>found as having not checked in during the past 30 days.</a:t>
            </a:r>
          </a:p>
          <a:p>
            <a:pPr algn="l"/>
            <a:r>
              <a:rPr sz="1600" b="1" i="1">
                <a:solidFill>
                  <a:srgbClr val="595959"/>
                </a:solidFill>
                <a:latin typeface="Arial"/>
              </a:rPr>
              <a:t>Recommendation: </a:t>
            </a:r>
            <a:r>
              <a:rPr sz="1600">
                <a:solidFill>
                  <a:srgbClr val="595959"/>
                </a:solidFill>
                <a:latin typeface="Arial"/>
              </a:rPr>
              <a:t>Investigate the list of inactive computers and determine if they should be removed from Active Directory, rejoined to the network, or powered on.</a:t>
            </a:r>
          </a:p>
          <a:p>
            <a:pPr algn="l"/>
            <a:r>
              <a:rPr sz="1000">
                <a:solidFill>
                  <a:srgbClr val="595959"/>
                </a:solidFill>
                <a:latin typeface="Arial"/>
              </a:rPr>
              <a:t> </a:t>
            </a:r>
          </a:p>
          <a:p>
            <a:pPr marL="4350" lvl="4" indent="-4350" algn="l"/>
            <a:r>
              <a:rPr sz="1000">
                <a:solidFill>
                  <a:srgbClr val="595959"/>
                </a:solidFill>
                <a:latin typeface="Arial"/>
              </a:rPr>
              <a:t>MEGATRON /  / Windows Server 2003</a:t>
            </a:r>
          </a:p>
          <a:p>
            <a:pPr marL="4350" lvl="4" indent="-4350" algn="l"/>
            <a:r>
              <a:rPr sz="1000">
                <a:solidFill>
                  <a:srgbClr val="595959"/>
                </a:solidFill>
                <a:latin typeface="Arial"/>
              </a:rPr>
              <a:t>MYCONMS-BDF /  / Windows Server 2003</a:t>
            </a:r>
          </a:p>
          <a:p>
            <a:pPr marL="4350" lvl="4" indent="-4350" algn="l"/>
            <a:r>
              <a:rPr sz="1000">
                <a:solidFill>
                  <a:srgbClr val="595959"/>
                </a:solidFill>
                <a:latin typeface="Arial"/>
              </a:rPr>
              <a:t>VM-WIN7-2 /  / Windows 7 Enterprise</a:t>
            </a:r>
          </a:p>
          <a:p>
            <a:pPr marL="4350" lvl="4" indent="-4350" algn="l"/>
            <a:r>
              <a:rPr sz="1000">
                <a:solidFill>
                  <a:srgbClr val="595959"/>
                </a:solidFill>
                <a:latin typeface="Arial"/>
              </a:rPr>
              <a:t>TESTSERVER1 /  / Windows Server 2008 R2 Standard</a:t>
            </a:r>
          </a:p>
          <a:p>
            <a:pPr marL="4350" lvl="4" indent="-4350" algn="l"/>
            <a:r>
              <a:rPr sz="1000">
                <a:solidFill>
                  <a:srgbClr val="595959"/>
                </a:solidFill>
                <a:latin typeface="Arial"/>
              </a:rPr>
              <a:t>SHAREPOINT1 /  / Windows Server 2003</a:t>
            </a:r>
          </a:p>
          <a:p>
            <a:pPr marL="4350" lvl="4" indent="-4350" algn="l"/>
            <a:r>
              <a:rPr sz="1000">
                <a:solidFill>
                  <a:srgbClr val="595959"/>
                </a:solidFill>
                <a:latin typeface="Arial"/>
              </a:rPr>
              <a:t>pkrickey1 /  / Windows 7 Professional</a:t>
            </a:r>
          </a:p>
          <a:p>
            <a:pPr marL="4350" lvl="4" indent="-4350" algn="l"/>
            <a:r>
              <a:rPr sz="1000">
                <a:solidFill>
                  <a:srgbClr val="595959"/>
                </a:solidFill>
                <a:latin typeface="Arial"/>
              </a:rPr>
              <a:t>STARSCREAM /  / Windows Server 2003</a:t>
            </a:r>
          </a:p>
          <a:p>
            <a:pPr marL="4350" lvl="4" indent="-4350" algn="l"/>
            <a:r>
              <a:rPr sz="1000">
                <a:solidFill>
                  <a:srgbClr val="595959"/>
                </a:solidFill>
                <a:latin typeface="Arial"/>
              </a:rPr>
              <a:t>VM-WIN2003 /  / Windows Server 2003</a:t>
            </a:r>
          </a:p>
          <a:p>
            <a:pPr marL="4350" lvl="4" indent="-4350" algn="l"/>
            <a:r>
              <a:rPr sz="1000">
                <a:solidFill>
                  <a:srgbClr val="595959"/>
                </a:solidFill>
                <a:latin typeface="Arial"/>
              </a:rPr>
              <a:t>VM2-2003 /  / Windows Server 2003</a:t>
            </a:r>
          </a:p>
          <a:p>
            <a:pPr marL="4350" lvl="4" indent="-4350" algn="l"/>
            <a:r>
              <a:rPr sz="1000">
                <a:solidFill>
                  <a:srgbClr val="595959"/>
                </a:solidFill>
                <a:latin typeface="Arial"/>
              </a:rPr>
              <a:t>MYCO-ATL-HPV01 /  / Windows Server 2008 Enterprise</a:t>
            </a:r>
          </a:p>
          <a:p>
            <a:pPr marL="4350" lvl="4" indent="-4350" algn="l"/>
            <a:r>
              <a:rPr sz="1000">
                <a:solidFill>
                  <a:srgbClr val="595959"/>
                </a:solidFill>
                <a:latin typeface="Arial"/>
              </a:rPr>
              <a:t>WIN2008 /  / Windows Server 2008 Standard</a:t>
            </a:r>
          </a:p>
          <a:p>
            <a:pPr marL="4350" lvl="4" indent="-4350" algn="l"/>
            <a:r>
              <a:rPr sz="1000">
                <a:solidFill>
                  <a:srgbClr val="595959"/>
                </a:solidFill>
                <a:latin typeface="Arial"/>
              </a:rPr>
              <a:t>VM1-WIN2003 /  / Windows Server 2003</a:t>
            </a:r>
          </a:p>
          <a:p>
            <a:pPr marL="4350" lvl="4" indent="-4350" algn="l"/>
            <a:r>
              <a:rPr sz="1000">
                <a:solidFill>
                  <a:srgbClr val="595959"/>
                </a:solidFill>
                <a:latin typeface="Arial"/>
              </a:rPr>
              <a:t>Dwilliams2 /  / Windows XP Professional</a:t>
            </a:r>
          </a:p>
          <a:p>
            <a:pPr marL="4350" lvl="4" indent="-4350" algn="l"/>
            <a:r>
              <a:rPr sz="1000">
                <a:solidFill>
                  <a:srgbClr val="595959"/>
                </a:solidFill>
                <a:latin typeface="Arial"/>
              </a:rPr>
              <a:t>PKWIN7ENT / 10.0.7.60 / Windows 7 Enterprise</a:t>
            </a:r>
          </a:p>
          <a:p>
            <a:pPr marL="4350" lvl="4" indent="-4350" algn="l"/>
            <a:r>
              <a:rPr sz="1000">
                <a:solidFill>
                  <a:srgbClr val="595959"/>
                </a:solidFill>
                <a:latin typeface="Arial"/>
              </a:rPr>
              <a:t>VM-WIN7 / 10.0.7.68 / Windows 7 Enterprise</a:t>
            </a:r>
          </a:p>
          <a:p>
            <a:pPr algn="l"/>
            <a:r>
              <a:rPr sz="1000">
                <a:solidFill>
                  <a:srgbClr val="595959"/>
                </a:solidFill>
                <a:latin typeface="Arial"/>
              </a:rPr>
              <a:t> </a:t>
            </a:r>
          </a:p>
          <a:p>
            <a:pPr algn="l"/>
            <a:r>
              <a:rPr sz="1000">
                <a:solidFill>
                  <a:srgbClr val="595959"/>
                </a:solidFill>
                <a:latin typeface="Arial"/>
              </a:rPr>
              <a:t>First 15 of 101 displayed. See Management Plan for full list.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3" name="Shape3"/>
          <p:cNvSpPr>
            <a:spLocks noGrp="1"/>
          </p:cNvSpPr>
          <p:nvPr>
            <p:ph type="title"/>
          </p:nvPr>
        </p:nvSpPr>
        <p:spPr>
          <a:prstGeom prst="rect">
            <a:avLst/>
          </a:prstGeom>
        </p:spPr>
        <p:txBody>
          <a:bodyPr/>
          <a:lstStyle/>
          <a:p>
            <a:pPr algn="ctr"/>
            <a:r>
              <a:rPr sz="4400">
                <a:solidFill>
                  <a:srgbClr val="595959"/>
                </a:solidFill>
                <a:latin typeface="Arial"/>
              </a:rPr>
              <a:t>Agenda</a:t>
            </a:r>
          </a:p>
        </p:txBody>
      </p:sp>
      <p:sp>
        <p:nvSpPr>
          <p:cNvPr id="4" name="Shape4"/>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marL="514350" lvl="2" indent="-514350" algn="l"/>
            <a:r>
              <a:rPr sz="3200">
                <a:solidFill>
                  <a:srgbClr val="595959"/>
                </a:solidFill>
                <a:latin typeface="Arial"/>
              </a:rPr>
              <a:t>Environment</a:t>
            </a:r>
          </a:p>
          <a:p>
            <a:pPr marL="514350" lvl="2" indent="-514350" algn="l"/>
            <a:r>
              <a:rPr sz="3200">
                <a:solidFill>
                  <a:srgbClr val="595959"/>
                </a:solidFill>
                <a:latin typeface="Arial"/>
              </a:rPr>
              <a:t>Risk and Issue Score</a:t>
            </a:r>
          </a:p>
          <a:p>
            <a:pPr marL="514350" lvl="2" indent="-514350" algn="l"/>
            <a:r>
              <a:rPr sz="3200">
                <a:solidFill>
                  <a:srgbClr val="595959"/>
                </a:solidFill>
                <a:latin typeface="Arial"/>
              </a:rPr>
              <a:t>Issue Review</a:t>
            </a:r>
          </a:p>
          <a:p>
            <a:pPr marL="514350" lvl="2" indent="-514350" algn="l"/>
            <a:r>
              <a:rPr sz="3200">
                <a:solidFill>
                  <a:srgbClr val="595959"/>
                </a:solidFill>
                <a:latin typeface="Arial"/>
              </a:rPr>
              <a:t>Next Steps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29" name="Shape29"/>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30" name="Shape30"/>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a:solidFill>
                  <a:srgbClr val="595959"/>
                </a:solidFill>
                <a:latin typeface="Arial"/>
              </a:rPr>
              <a:t>User has not logged in in 30 days (13 pts)</a:t>
            </a:r>
          </a:p>
          <a:p>
            <a:pPr algn="l"/>
            <a:r>
              <a:rPr sz="2000" b="1" i="1">
                <a:solidFill>
                  <a:srgbClr val="595959"/>
                </a:solidFill>
                <a:latin typeface="Arial"/>
              </a:rPr>
              <a:t>Issue: </a:t>
            </a:r>
            <a:r>
              <a:rPr sz="2000">
                <a:solidFill>
                  <a:srgbClr val="595959"/>
                </a:solidFill>
                <a:latin typeface="Arial"/>
              </a:rPr>
              <a:t>Users that have not logged in in 30 days could be from a former employee or vendor and should be disabled or removed.</a:t>
            </a:r>
          </a:p>
          <a:p>
            <a:pPr algn="l"/>
            <a:r>
              <a:rPr sz="1600" b="1" i="1">
                <a:solidFill>
                  <a:srgbClr val="595959"/>
                </a:solidFill>
                <a:latin typeface="Arial"/>
              </a:rPr>
              <a:t>Recommendation: </a:t>
            </a:r>
            <a:r>
              <a:rPr sz="1600">
                <a:solidFill>
                  <a:srgbClr val="595959"/>
                </a:solidFill>
                <a:latin typeface="Arial"/>
              </a:rPr>
              <a:t>Disable or remove user accounts for users that have not logged in in 30 days.</a:t>
            </a:r>
          </a:p>
          <a:p>
            <a:pPr algn="l"/>
            <a:r>
              <a:rPr sz="1000">
                <a:solidFill>
                  <a:srgbClr val="595959"/>
                </a:solidFill>
                <a:latin typeface="Arial"/>
              </a:rPr>
              <a:t> </a:t>
            </a:r>
          </a:p>
          <a:p>
            <a:pPr marL="4350" lvl="4" indent="-4350" algn="l"/>
            <a:r>
              <a:rPr sz="1000">
                <a:solidFill>
                  <a:srgbClr val="595959"/>
                </a:solidFill>
                <a:latin typeface="Arial"/>
              </a:rPr>
              <a:t>ASPNET / ASPNET</a:t>
            </a:r>
          </a:p>
          <a:p>
            <a:pPr marL="4350" lvl="4" indent="-4350" algn="l"/>
            <a:r>
              <a:rPr sz="1000">
                <a:solidFill>
                  <a:srgbClr val="595959"/>
                </a:solidFill>
                <a:latin typeface="Arial"/>
              </a:rPr>
              <a:t>bvinings / Bob vinings</a:t>
            </a:r>
          </a:p>
          <a:p>
            <a:pPr marL="4350" lvl="4" indent="-4350" algn="l"/>
            <a:r>
              <a:rPr sz="1000">
                <a:solidFill>
                  <a:srgbClr val="595959"/>
                </a:solidFill>
                <a:latin typeface="Arial"/>
              </a:rPr>
              <a:t>bgelding / Beth gelding</a:t>
            </a:r>
          </a:p>
          <a:p>
            <a:pPr marL="4350" lvl="4" indent="-4350" algn="l"/>
            <a:r>
              <a:rPr sz="1000">
                <a:solidFill>
                  <a:srgbClr val="595959"/>
                </a:solidFill>
                <a:latin typeface="Arial"/>
              </a:rPr>
              <a:t>bminor / Brad Minor</a:t>
            </a:r>
          </a:p>
          <a:p>
            <a:pPr marL="4350" lvl="4" indent="-4350" algn="l"/>
            <a:r>
              <a:rPr sz="1000">
                <a:solidFill>
                  <a:srgbClr val="595959"/>
                </a:solidFill>
                <a:latin typeface="Arial"/>
              </a:rPr>
              <a:t>DEV$ / DEV$</a:t>
            </a:r>
          </a:p>
          <a:p>
            <a:pPr marL="4350" lvl="4" indent="-4350" algn="l"/>
            <a:r>
              <a:rPr sz="1000">
                <a:solidFill>
                  <a:srgbClr val="595959"/>
                </a:solidFill>
                <a:latin typeface="Arial"/>
              </a:rPr>
              <a:t>HJoel / Hank\ Joel</a:t>
            </a:r>
          </a:p>
          <a:p>
            <a:pPr marL="4350" lvl="4" indent="-4350" algn="l"/>
            <a:r>
              <a:rPr sz="1000">
                <a:solidFill>
                  <a:srgbClr val="595959"/>
                </a:solidFill>
                <a:latin typeface="Arial"/>
              </a:rPr>
              <a:t>jcosten / Joe Costen</a:t>
            </a:r>
          </a:p>
          <a:p>
            <a:pPr marL="4350" lvl="4" indent="-4350" algn="l"/>
            <a:r>
              <a:rPr sz="1000">
                <a:solidFill>
                  <a:srgbClr val="595959"/>
                </a:solidFill>
                <a:latin typeface="Arial"/>
              </a:rPr>
              <a:t>kglass / K glass</a:t>
            </a:r>
          </a:p>
          <a:p>
            <a:pPr marL="4350" lvl="4" indent="-4350" algn="l"/>
            <a:r>
              <a:rPr sz="1000">
                <a:solidFill>
                  <a:srgbClr val="595959"/>
                </a:solidFill>
                <a:latin typeface="Arial"/>
              </a:rPr>
              <a:t>kmayhem1 / k mayhem1</a:t>
            </a:r>
          </a:p>
          <a:p>
            <a:pPr marL="4350" lvl="4" indent="-4350" algn="l"/>
            <a:r>
              <a:rPr sz="1000">
                <a:solidFill>
                  <a:srgbClr val="595959"/>
                </a:solidFill>
                <a:latin typeface="Arial"/>
              </a:rPr>
              <a:t>mWEST / Madeleine WEST</a:t>
            </a:r>
          </a:p>
          <a:p>
            <a:pPr marL="4350" lvl="4" indent="-4350" algn="l"/>
            <a:r>
              <a:rPr sz="1000">
                <a:solidFill>
                  <a:srgbClr val="595959"/>
                </a:solidFill>
                <a:latin typeface="Arial"/>
              </a:rPr>
              <a:t>NetScanner / Net Scanner - MyCo</a:t>
            </a:r>
          </a:p>
          <a:p>
            <a:pPr marL="4350" lvl="4" indent="-4350" algn="l"/>
            <a:r>
              <a:rPr sz="1000">
                <a:solidFill>
                  <a:srgbClr val="595959"/>
                </a:solidFill>
                <a:latin typeface="Arial"/>
              </a:rPr>
              <a:t>netvendor / netvendor</a:t>
            </a:r>
          </a:p>
          <a:p>
            <a:pPr marL="4350" lvl="4" indent="-4350" algn="l"/>
            <a:r>
              <a:rPr sz="1000">
                <a:solidFill>
                  <a:srgbClr val="595959"/>
                </a:solidFill>
                <a:latin typeface="Arial"/>
              </a:rPr>
              <a:t>hr / internal IT HR</a:t>
            </a:r>
          </a:p>
          <a:p>
            <a:pPr marL="4350" lvl="4" indent="-4350" algn="l"/>
            <a:r>
              <a:rPr sz="1000">
                <a:solidFill>
                  <a:srgbClr val="595959"/>
                </a:solidFill>
                <a:latin typeface="Arial"/>
              </a:rPr>
              <a:t>partners / internal IT Managed Services Partners</a:t>
            </a:r>
          </a:p>
          <a:p>
            <a:pPr marL="4350" lvl="4" indent="-4350" algn="l"/>
            <a:r>
              <a:rPr sz="1000">
                <a:solidFill>
                  <a:srgbClr val="595959"/>
                </a:solidFill>
                <a:latin typeface="Arial"/>
              </a:rPr>
              <a:t>info / internal IT PR</a:t>
            </a:r>
          </a:p>
          <a:p>
            <a:pPr algn="l"/>
            <a:r>
              <a:rPr sz="1000">
                <a:solidFill>
                  <a:srgbClr val="595959"/>
                </a:solidFill>
                <a:latin typeface="Arial"/>
              </a:rPr>
              <a:t> </a:t>
            </a:r>
          </a:p>
          <a:p>
            <a:pPr algn="l"/>
            <a:r>
              <a:rPr sz="1000">
                <a:solidFill>
                  <a:srgbClr val="595959"/>
                </a:solidFill>
                <a:latin typeface="Arial"/>
              </a:rPr>
              <a:t>First 15 of 23 displayed. See Management Plan for full list.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31" name="Shape31"/>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32" name="Shape32"/>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a:solidFill>
                  <a:srgbClr val="595959"/>
                </a:solidFill>
                <a:latin typeface="Arial"/>
              </a:rPr>
              <a:t>Insecure Listening Ports (10 pts)</a:t>
            </a:r>
          </a:p>
          <a:p>
            <a:pPr algn="l"/>
            <a:r>
              <a:rPr sz="2000" b="1" i="1">
                <a:solidFill>
                  <a:srgbClr val="595959"/>
                </a:solidFill>
                <a:latin typeface="Arial"/>
              </a:rPr>
              <a:t>Issue: </a:t>
            </a:r>
            <a:r>
              <a:rPr sz="2000">
                <a:solidFill>
                  <a:srgbClr val="595959"/>
                </a:solidFill>
                <a:latin typeface="Arial"/>
              </a:rPr>
              <a:t>were found to be using potentially insecure protocols. </a:t>
            </a:r>
          </a:p>
          <a:p>
            <a:pPr algn="l"/>
            <a:r>
              <a:rPr sz="1600" b="1" i="1">
                <a:solidFill>
                  <a:srgbClr val="595959"/>
                </a:solidFill>
                <a:latin typeface="Arial"/>
              </a:rPr>
              <a:t>Recommendation: </a:t>
            </a:r>
            <a:r>
              <a:rPr sz="1600">
                <a:solidFill>
                  <a:srgbClr val="595959"/>
                </a:solidFill>
                <a:latin typeface="Arial"/>
              </a:rPr>
              <a:t>There may be a legitimate business need, but these risks should be assessed individually. Certain protocols are inherently insecure since they typically lack encryption.  Inside the network, their use should be minimized as much as possible to prevent the spread of malicious software.  Of course, there can be reasons these services are needed and other means to protect systems which listen on those ports. We recommend reviewing the programs listening on the network to ensure their necessity and security. </a:t>
            </a:r>
          </a:p>
          <a:p>
            <a:pPr algn="l"/>
            <a:r>
              <a:rPr sz="1000">
                <a:solidFill>
                  <a:srgbClr val="595959"/>
                </a:solidFill>
                <a:latin typeface="Arial"/>
              </a:rPr>
              <a:t> </a:t>
            </a:r>
          </a:p>
          <a:p>
            <a:pPr marL="4350" lvl="4" indent="-4350" algn="l"/>
            <a:r>
              <a:rPr sz="1000">
                <a:solidFill>
                  <a:srgbClr val="595959"/>
                </a:solidFill>
                <a:latin typeface="Arial"/>
              </a:rPr>
              <a:t>RANCOR.Corp.MyCo.com (10.0.7.57) - Listening ports: 21</a:t>
            </a:r>
          </a:p>
          <a:p>
            <a:pPr marL="4350" lvl="4" indent="-4350" algn="l"/>
            <a:r>
              <a:rPr sz="1000">
                <a:solidFill>
                  <a:srgbClr val="595959"/>
                </a:solidFill>
                <a:latin typeface="Arial"/>
              </a:rPr>
              <a:t>MYCO30dev.Corp.MyCo.com (10.0.7.65) - Listening ports: 21</a:t>
            </a:r>
          </a:p>
          <a:p>
            <a:pPr marL="4350" lvl="4" indent="-4350" algn="l"/>
            <a:r>
              <a:rPr sz="1000">
                <a:solidFill>
                  <a:srgbClr val="595959"/>
                </a:solidFill>
                <a:latin typeface="Arial"/>
              </a:rPr>
              <a:t>ISA1.Corp.MyCo.com (10.0.7.43) - Listening ports: 23</a:t>
            </a:r>
          </a:p>
          <a:p>
            <a:pPr marL="4350" lvl="4" indent="-4350" algn="l"/>
            <a:r>
              <a:rPr sz="1000">
                <a:solidFill>
                  <a:srgbClr val="595959"/>
                </a:solidFill>
                <a:latin typeface="Arial"/>
              </a:rPr>
              <a:t>pitmacmini.corp.MyCo.com (10.0.7.45) - Listening ports: 5900</a:t>
            </a:r>
          </a:p>
          <a:p>
            <a:pPr marL="4350" lvl="4" indent="-4350" algn="l"/>
            <a:r>
              <a:rPr sz="1000">
                <a:solidFill>
                  <a:srgbClr val="595959"/>
                </a:solidFill>
                <a:latin typeface="Arial"/>
              </a:rPr>
              <a:t>Unknown Device Name (10.0.7.64) - Listening ports: 21</a:t>
            </a:r>
          </a:p>
          <a:p>
            <a:pPr marL="4350" lvl="4" indent="-4350" algn="l"/>
            <a:r>
              <a:rPr sz="1000">
                <a:solidFill>
                  <a:srgbClr val="595959"/>
                </a:solidFill>
                <a:latin typeface="Arial"/>
              </a:rPr>
              <a:t>hp2100-ops.corp.MyCo.com (10.0.7.76) - Listening ports: 21, 23</a:t>
            </a:r>
          </a:p>
          <a:p>
            <a:pPr marL="4350" lvl="4" indent="-4350" algn="l"/>
            <a:r>
              <a:rPr sz="1000">
                <a:solidFill>
                  <a:srgbClr val="595959"/>
                </a:solidFill>
                <a:latin typeface="Arial"/>
              </a:rPr>
              <a:t>Unknown Device Name (10.0.7.70) - Listening ports: 5900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33" name="Shape33"/>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34" name="Shape34"/>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a:solidFill>
                  <a:srgbClr val="595959"/>
                </a:solidFill>
                <a:latin typeface="Arial"/>
              </a:rPr>
              <a:t>Un-populated Organization Units (10 pts)</a:t>
            </a:r>
          </a:p>
          <a:p>
            <a:pPr algn="l"/>
            <a:r>
              <a:rPr sz="2000" b="1" i="1">
                <a:solidFill>
                  <a:srgbClr val="595959"/>
                </a:solidFill>
                <a:latin typeface="Arial"/>
              </a:rPr>
              <a:t>Issue: </a:t>
            </a:r>
            <a:r>
              <a:rPr sz="2000">
                <a:solidFill>
                  <a:srgbClr val="595959"/>
                </a:solidFill>
                <a:latin typeface="Arial"/>
              </a:rPr>
              <a:t>Empty Organizational Units (OU) were found in Active Directory.  They may not be needed and should be removed to prevent misconfiguration.</a:t>
            </a:r>
          </a:p>
          <a:p>
            <a:pPr algn="l"/>
            <a:r>
              <a:rPr sz="1600" b="1" i="1">
                <a:solidFill>
                  <a:srgbClr val="595959"/>
                </a:solidFill>
                <a:latin typeface="Arial"/>
              </a:rPr>
              <a:t>Recommendation: </a:t>
            </a:r>
            <a:r>
              <a:rPr sz="1600">
                <a:solidFill>
                  <a:srgbClr val="595959"/>
                </a:solidFill>
                <a:latin typeface="Arial"/>
              </a:rPr>
              <a:t>Remove or populate empty Organizational Units.</a:t>
            </a:r>
          </a:p>
          <a:p>
            <a:pPr algn="l"/>
            <a:r>
              <a:rPr sz="1000">
                <a:solidFill>
                  <a:srgbClr val="595959"/>
                </a:solidFill>
                <a:latin typeface="Arial"/>
              </a:rPr>
              <a:t> </a:t>
            </a:r>
          </a:p>
          <a:p>
            <a:pPr marL="4350" lvl="4" indent="-4350" algn="l"/>
            <a:r>
              <a:rPr sz="1000">
                <a:solidFill>
                  <a:srgbClr val="595959"/>
                </a:solidFill>
                <a:latin typeface="Arial"/>
              </a:rPr>
              <a:t>test hash / OU=test hash,OU=PIT_Users,DC=Corp,DC=MyCo,DC=com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15" name="Shape15"/>
          <p:cNvSpPr>
            <a:spLocks noGrp="1"/>
          </p:cNvSpPr>
          <p:nvPr>
            <p:ph type="title"/>
          </p:nvPr>
        </p:nvSpPr>
        <p:spPr>
          <a:prstGeom prst="rect">
            <a:avLst/>
          </a:prstGeom>
        </p:spPr>
        <p:txBody>
          <a:bodyPr/>
          <a:lstStyle/>
          <a:p>
            <a:pPr algn="ctr"/>
            <a:r>
              <a:rPr sz="4400">
                <a:solidFill>
                  <a:srgbClr val="595959"/>
                </a:solidFill>
                <a:latin typeface="Arial"/>
              </a:rPr>
              <a:t>Next Steps</a:t>
            </a:r>
          </a:p>
        </p:txBody>
      </p:sp>
      <p:sp>
        <p:nvSpPr>
          <p:cNvPr id="16" name="Shape16"/>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marL="514350" lvl="2" indent="-514350" algn="l"/>
            <a:r>
              <a:rPr sz="3200">
                <a:solidFill>
                  <a:srgbClr val="595959"/>
                </a:solidFill>
                <a:latin typeface="Arial"/>
              </a:rPr>
              <a:t>Agree on List of Issues to Resolve</a:t>
            </a:r>
          </a:p>
          <a:p>
            <a:pPr marL="514350" lvl="2" indent="-514350" algn="l"/>
            <a:r>
              <a:rPr sz="3200">
                <a:solidFill>
                  <a:srgbClr val="595959"/>
                </a:solidFill>
                <a:latin typeface="Arial"/>
              </a:rPr>
              <a:t>Present Project Estimates and Costs</a:t>
            </a:r>
          </a:p>
          <a:p>
            <a:pPr marL="514350" lvl="2" indent="-514350" algn="l"/>
            <a:r>
              <a:rPr sz="3200">
                <a:solidFill>
                  <a:srgbClr val="595959"/>
                </a:solidFill>
                <a:latin typeface="Arial"/>
              </a:rPr>
              <a:t>Establish Timelines</a:t>
            </a:r>
          </a:p>
          <a:p>
            <a:pPr marL="514350" lvl="2" indent="-514350" algn="l"/>
            <a:r>
              <a:rPr sz="3200">
                <a:solidFill>
                  <a:srgbClr val="595959"/>
                </a:solidFill>
                <a:latin typeface="Arial"/>
              </a:rPr>
              <a:t>Set Milestones</a:t>
            </a:r>
          </a:p>
          <a:p>
            <a:pPr marL="514350" lvl="2" indent="-514350" algn="l"/>
            <a:r>
              <a:rPr sz="3200">
                <a:solidFill>
                  <a:srgbClr val="595959"/>
                </a:solidFill>
                <a:latin typeface="Arial"/>
              </a:rPr>
              <a:t>Get Signoff to Begin Work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5" name="Shape5"/>
          <p:cNvSpPr>
            <a:spLocks noGrp="1"/>
          </p:cNvSpPr>
          <p:nvPr>
            <p:ph type="title"/>
          </p:nvPr>
        </p:nvSpPr>
        <p:spPr>
          <a:prstGeom prst="rect">
            <a:avLst/>
          </a:prstGeom>
        </p:spPr>
        <p:txBody>
          <a:bodyPr/>
          <a:lstStyle/>
          <a:p>
            <a:pPr algn="ctr"/>
            <a:r>
              <a:rPr sz="4400">
                <a:solidFill>
                  <a:srgbClr val="595959"/>
                </a:solidFill>
                <a:latin typeface="Arial"/>
              </a:rPr>
              <a:t>Environment - Overview</a:t>
            </a:r>
          </a:p>
        </p:txBody>
      </p:sp>
      <p:pic>
        <p:nvPicPr>
          <p:cNvPr id="6" name="Image6"/>
          <p:cNvPicPr>
            <a:picLocks noChangeAspect="1"/>
          </p:cNvPicPr>
          <p:nvPr/>
        </p:nvPicPr>
        <p:blipFill>
          <a:blip r:embed="rId3"/>
          <a:stretch>
            <a:fillRect/>
          </a:stretch>
        </p:blipFill>
        <p:spPr>
          <a:xfrm>
            <a:off x="228600" y="1687005"/>
            <a:ext cx="5411244" cy="2533264"/>
          </a:xfrm>
          <a:prstGeom prst="rect">
            <a:avLst/>
          </a:prstGeom>
        </p:spPr>
      </p:pic>
      <p:pic>
        <p:nvPicPr>
          <p:cNvPr id="7" name="Image7"/>
          <p:cNvPicPr>
            <a:picLocks noChangeAspect="1"/>
          </p:cNvPicPr>
          <p:nvPr/>
        </p:nvPicPr>
        <p:blipFill>
          <a:blip r:embed="rId4"/>
          <a:stretch>
            <a:fillRect/>
          </a:stretch>
        </p:blipFill>
        <p:spPr>
          <a:xfrm>
            <a:off x="151463" y="4157639"/>
            <a:ext cx="6020737" cy="1929384"/>
          </a:xfrm>
          <a:prstGeom prst="rect">
            <a:avLst/>
          </a:prstGeom>
        </p:spPr>
      </p:pic>
      <p:graphicFrame>
        <p:nvGraphicFramePr>
          <p:cNvPr id="3" name="table 1"/>
          <p:cNvGraphicFramePr/>
          <p:nvPr/>
        </p:nvGraphicFramePr>
        <p:xfrm>
          <a:off x="6172200" y="1444752"/>
          <a:ext cx="2743200" cy="4404360"/>
        </p:xfrm>
        <a:graphic>
          <a:graphicData uri="http://schemas.openxmlformats.org/drawingml/2006/table">
            <a:tbl>
              <a:tblPr bandRow="1"/>
              <a:tblGrid>
                <a:gridCol w="219456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tblGrid>
              <a:tr h="238125">
                <a:tc gridSpan="2">
                  <a:txBody>
                    <a:bodyPr/>
                    <a:lstStyle/>
                    <a:p>
                      <a:pPr algn="ctr"/>
                      <a:r>
                        <a:rPr sz="1100" b="1">
                          <a:solidFill>
                            <a:srgbClr val="FFFFFF"/>
                          </a:solidFill>
                          <a:latin typeface="Arial"/>
                        </a:rPr>
                        <a:t>Domain</a:t>
                      </a:r>
                    </a:p>
                  </a:txBody>
                  <a:tcPr>
                    <a:solidFill>
                      <a:srgbClr val="595959"/>
                    </a:solidFill>
                  </a:tcPr>
                </a:tc>
                <a:tc hMerge="1">
                  <a:txBody>
                    <a:bodyPr/>
                    <a:lstStyle/>
                    <a:p>
                      <a:pPr algn="ctr"/>
                      <a:endParaRPr/>
                    </a:p>
                  </a:txBody>
                  <a:tcPr>
                    <a:solidFill>
                      <a:srgbClr val="595959"/>
                    </a:solidFill>
                  </a:tcPr>
                </a:tc>
                <a:extLst>
                  <a:ext uri="{0D108BD9-81ED-4DB2-BD59-A6C34878D82A}">
                    <a16:rowId xmlns:a16="http://schemas.microsoft.com/office/drawing/2014/main" val="10000"/>
                  </a:ext>
                </a:extLst>
              </a:tr>
              <a:tr h="238125">
                <a:tc>
                  <a:txBody>
                    <a:bodyPr/>
                    <a:lstStyle/>
                    <a:p>
                      <a:pPr algn="l"/>
                      <a:r>
                        <a:rPr sz="1100">
                          <a:solidFill>
                            <a:srgbClr val="595959"/>
                          </a:solidFill>
                          <a:latin typeface="Arial"/>
                        </a:rPr>
                        <a:t>Domain Controllers</a:t>
                      </a:r>
                    </a:p>
                  </a:txBody>
                  <a:tcPr/>
                </a:tc>
                <a:tc>
                  <a:txBody>
                    <a:bodyPr/>
                    <a:lstStyle/>
                    <a:p>
                      <a:pPr algn="ctr"/>
                      <a:r>
                        <a:rPr sz="1100">
                          <a:solidFill>
                            <a:srgbClr val="595959"/>
                          </a:solidFill>
                          <a:latin typeface="Arial"/>
                        </a:rPr>
                        <a:t>4</a:t>
                      </a:r>
                    </a:p>
                  </a:txBody>
                  <a:tcPr/>
                </a:tc>
                <a:extLst>
                  <a:ext uri="{0D108BD9-81ED-4DB2-BD59-A6C34878D82A}">
                    <a16:rowId xmlns:a16="http://schemas.microsoft.com/office/drawing/2014/main" val="10001"/>
                  </a:ext>
                </a:extLst>
              </a:tr>
              <a:tr h="238125">
                <a:tc>
                  <a:txBody>
                    <a:bodyPr/>
                    <a:lstStyle/>
                    <a:p>
                      <a:pPr algn="l"/>
                      <a:r>
                        <a:rPr sz="1100">
                          <a:solidFill>
                            <a:srgbClr val="595959"/>
                          </a:solidFill>
                          <a:latin typeface="Arial"/>
                        </a:rPr>
                        <a:t>Number of Organizational Units</a:t>
                      </a:r>
                    </a:p>
                  </a:txBody>
                  <a:tcPr/>
                </a:tc>
                <a:tc>
                  <a:txBody>
                    <a:bodyPr/>
                    <a:lstStyle/>
                    <a:p>
                      <a:pPr algn="ctr"/>
                      <a:r>
                        <a:rPr sz="1100">
                          <a:solidFill>
                            <a:srgbClr val="595959"/>
                          </a:solidFill>
                          <a:latin typeface="Arial"/>
                        </a:rPr>
                        <a:t>13</a:t>
                      </a:r>
                    </a:p>
                  </a:txBody>
                  <a:tcPr/>
                </a:tc>
                <a:extLst>
                  <a:ext uri="{0D108BD9-81ED-4DB2-BD59-A6C34878D82A}">
                    <a16:rowId xmlns:a16="http://schemas.microsoft.com/office/drawing/2014/main" val="10002"/>
                  </a:ext>
                </a:extLst>
              </a:tr>
              <a:tr h="238125">
                <a:tc gridSpan="2">
                  <a:txBody>
                    <a:bodyPr/>
                    <a:lstStyle/>
                    <a:p>
                      <a:pPr algn="ctr"/>
                      <a:r>
                        <a:rPr sz="1100" b="1">
                          <a:solidFill>
                            <a:srgbClr val="FFFFFF"/>
                          </a:solidFill>
                          <a:latin typeface="Arial"/>
                        </a:rPr>
                        <a:t>Users</a:t>
                      </a:r>
                    </a:p>
                  </a:txBody>
                  <a:tcPr>
                    <a:solidFill>
                      <a:srgbClr val="595959"/>
                    </a:solidFill>
                  </a:tcPr>
                </a:tc>
                <a:tc hMerge="1">
                  <a:txBody>
                    <a:bodyPr/>
                    <a:lstStyle/>
                    <a:p>
                      <a:pPr algn="ctr"/>
                      <a:endParaRPr/>
                    </a:p>
                  </a:txBody>
                  <a:tcPr>
                    <a:solidFill>
                      <a:srgbClr val="595959"/>
                    </a:solidFill>
                  </a:tcPr>
                </a:tc>
                <a:extLst>
                  <a:ext uri="{0D108BD9-81ED-4DB2-BD59-A6C34878D82A}">
                    <a16:rowId xmlns:a16="http://schemas.microsoft.com/office/drawing/2014/main" val="10003"/>
                  </a:ext>
                </a:extLst>
              </a:tr>
              <a:tr h="238125">
                <a:tc>
                  <a:txBody>
                    <a:bodyPr/>
                    <a:lstStyle/>
                    <a:p>
                      <a:pPr algn="l"/>
                      <a:r>
                        <a:rPr sz="1100">
                          <a:solidFill>
                            <a:srgbClr val="595959"/>
                          </a:solidFill>
                          <a:latin typeface="Arial"/>
                        </a:rPr>
                        <a:t># Enabled</a:t>
                      </a:r>
                    </a:p>
                  </a:txBody>
                  <a:tcPr/>
                </a:tc>
                <a:tc>
                  <a:txBody>
                    <a:bodyPr/>
                    <a:lstStyle/>
                    <a:p>
                      <a:pPr algn="ctr"/>
                      <a:r>
                        <a:rPr sz="1100">
                          <a:solidFill>
                            <a:srgbClr val="595959"/>
                          </a:solidFill>
                          <a:latin typeface="Arial"/>
                        </a:rPr>
                        <a:t>49</a:t>
                      </a:r>
                    </a:p>
                  </a:txBody>
                  <a:tcPr/>
                </a:tc>
                <a:extLst>
                  <a:ext uri="{0D108BD9-81ED-4DB2-BD59-A6C34878D82A}">
                    <a16:rowId xmlns:a16="http://schemas.microsoft.com/office/drawing/2014/main" val="10004"/>
                  </a:ext>
                </a:extLst>
              </a:tr>
              <a:tr h="238125">
                <a:tc>
                  <a:txBody>
                    <a:bodyPr/>
                    <a:lstStyle/>
                    <a:p>
                      <a:pPr algn="r"/>
                      <a:r>
                        <a:rPr sz="1100">
                          <a:solidFill>
                            <a:srgbClr val="595959"/>
                          </a:solidFill>
                          <a:latin typeface="Arial"/>
                        </a:rPr>
                        <a:t>Last Login within 30 days</a:t>
                      </a:r>
                    </a:p>
                  </a:txBody>
                  <a:tcPr/>
                </a:tc>
                <a:tc>
                  <a:txBody>
                    <a:bodyPr/>
                    <a:lstStyle/>
                    <a:p>
                      <a:pPr algn="ctr"/>
                      <a:r>
                        <a:rPr sz="1100">
                          <a:solidFill>
                            <a:srgbClr val="595959"/>
                          </a:solidFill>
                          <a:latin typeface="Arial"/>
                        </a:rPr>
                        <a:t>24</a:t>
                      </a:r>
                    </a:p>
                  </a:txBody>
                  <a:tcPr/>
                </a:tc>
                <a:extLst>
                  <a:ext uri="{0D108BD9-81ED-4DB2-BD59-A6C34878D82A}">
                    <a16:rowId xmlns:a16="http://schemas.microsoft.com/office/drawing/2014/main" val="10005"/>
                  </a:ext>
                </a:extLst>
              </a:tr>
              <a:tr h="238125">
                <a:tc>
                  <a:txBody>
                    <a:bodyPr/>
                    <a:lstStyle/>
                    <a:p>
                      <a:pPr algn="r"/>
                      <a:r>
                        <a:rPr sz="1100">
                          <a:solidFill>
                            <a:srgbClr val="DC1C24"/>
                          </a:solidFill>
                          <a:latin typeface="Arial"/>
                        </a:rPr>
                        <a:t>Last Login older than 30 days</a:t>
                      </a:r>
                    </a:p>
                  </a:txBody>
                  <a:tcPr/>
                </a:tc>
                <a:tc>
                  <a:txBody>
                    <a:bodyPr/>
                    <a:lstStyle/>
                    <a:p>
                      <a:pPr algn="ctr"/>
                      <a:r>
                        <a:rPr sz="1100">
                          <a:solidFill>
                            <a:srgbClr val="DC1C24"/>
                          </a:solidFill>
                          <a:latin typeface="Arial"/>
                        </a:rPr>
                        <a:t>25</a:t>
                      </a:r>
                    </a:p>
                  </a:txBody>
                  <a:tcPr/>
                </a:tc>
                <a:extLst>
                  <a:ext uri="{0D108BD9-81ED-4DB2-BD59-A6C34878D82A}">
                    <a16:rowId xmlns:a16="http://schemas.microsoft.com/office/drawing/2014/main" val="10006"/>
                  </a:ext>
                </a:extLst>
              </a:tr>
              <a:tr h="238125">
                <a:tc>
                  <a:txBody>
                    <a:bodyPr/>
                    <a:lstStyle/>
                    <a:p>
                      <a:pPr algn="l"/>
                      <a:r>
                        <a:rPr sz="1100">
                          <a:solidFill>
                            <a:srgbClr val="595959"/>
                          </a:solidFill>
                          <a:latin typeface="Arial"/>
                        </a:rPr>
                        <a:t># Disabled</a:t>
                      </a:r>
                    </a:p>
                  </a:txBody>
                  <a:tcPr/>
                </a:tc>
                <a:tc>
                  <a:txBody>
                    <a:bodyPr/>
                    <a:lstStyle/>
                    <a:p>
                      <a:pPr algn="ctr"/>
                      <a:r>
                        <a:rPr sz="1100">
                          <a:solidFill>
                            <a:srgbClr val="595959"/>
                          </a:solidFill>
                          <a:latin typeface="Arial"/>
                        </a:rPr>
                        <a:t>28</a:t>
                      </a:r>
                    </a:p>
                  </a:txBody>
                  <a:tcPr/>
                </a:tc>
                <a:extLst>
                  <a:ext uri="{0D108BD9-81ED-4DB2-BD59-A6C34878D82A}">
                    <a16:rowId xmlns:a16="http://schemas.microsoft.com/office/drawing/2014/main" val="10007"/>
                  </a:ext>
                </a:extLst>
              </a:tr>
              <a:tr h="238125">
                <a:tc>
                  <a:txBody>
                    <a:bodyPr/>
                    <a:lstStyle/>
                    <a:p>
                      <a:pPr algn="r"/>
                      <a:r>
                        <a:rPr sz="1100">
                          <a:solidFill>
                            <a:srgbClr val="595959"/>
                          </a:solidFill>
                          <a:latin typeface="Arial"/>
                        </a:rPr>
                        <a:t>Last Login within 30 days</a:t>
                      </a:r>
                    </a:p>
                  </a:txBody>
                  <a:tcPr/>
                </a:tc>
                <a:tc>
                  <a:txBody>
                    <a:bodyPr/>
                    <a:lstStyle/>
                    <a:p>
                      <a:pPr algn="ctr"/>
                      <a:r>
                        <a:rPr sz="1100">
                          <a:solidFill>
                            <a:srgbClr val="595959"/>
                          </a:solidFill>
                          <a:latin typeface="Arial"/>
                        </a:rPr>
                        <a:t>0</a:t>
                      </a:r>
                    </a:p>
                  </a:txBody>
                  <a:tcPr/>
                </a:tc>
                <a:extLst>
                  <a:ext uri="{0D108BD9-81ED-4DB2-BD59-A6C34878D82A}">
                    <a16:rowId xmlns:a16="http://schemas.microsoft.com/office/drawing/2014/main" val="10008"/>
                  </a:ext>
                </a:extLst>
              </a:tr>
              <a:tr h="238125">
                <a:tc>
                  <a:txBody>
                    <a:bodyPr/>
                    <a:lstStyle/>
                    <a:p>
                      <a:pPr algn="r"/>
                      <a:r>
                        <a:rPr sz="1100">
                          <a:solidFill>
                            <a:srgbClr val="DC1C24"/>
                          </a:solidFill>
                          <a:latin typeface="Arial"/>
                        </a:rPr>
                        <a:t>Last Login older than 30 days</a:t>
                      </a:r>
                    </a:p>
                  </a:txBody>
                  <a:tcPr/>
                </a:tc>
                <a:tc>
                  <a:txBody>
                    <a:bodyPr/>
                    <a:lstStyle/>
                    <a:p>
                      <a:pPr algn="ctr"/>
                      <a:r>
                        <a:rPr sz="1100">
                          <a:solidFill>
                            <a:srgbClr val="DC1C24"/>
                          </a:solidFill>
                          <a:latin typeface="Arial"/>
                        </a:rPr>
                        <a:t>28</a:t>
                      </a:r>
                    </a:p>
                  </a:txBody>
                  <a:tcPr/>
                </a:tc>
                <a:extLst>
                  <a:ext uri="{0D108BD9-81ED-4DB2-BD59-A6C34878D82A}">
                    <a16:rowId xmlns:a16="http://schemas.microsoft.com/office/drawing/2014/main" val="10009"/>
                  </a:ext>
                </a:extLst>
              </a:tr>
              <a:tr h="238125">
                <a:tc gridSpan="2">
                  <a:txBody>
                    <a:bodyPr/>
                    <a:lstStyle/>
                    <a:p>
                      <a:pPr algn="ctr"/>
                      <a:r>
                        <a:rPr sz="1100" b="1">
                          <a:solidFill>
                            <a:srgbClr val="FFFFFF"/>
                          </a:solidFill>
                          <a:latin typeface="Arial"/>
                        </a:rPr>
                        <a:t>Security Group</a:t>
                      </a:r>
                    </a:p>
                  </a:txBody>
                  <a:tcPr>
                    <a:solidFill>
                      <a:srgbClr val="595959"/>
                    </a:solidFill>
                  </a:tcPr>
                </a:tc>
                <a:tc hMerge="1">
                  <a:txBody>
                    <a:bodyPr/>
                    <a:lstStyle/>
                    <a:p>
                      <a:pPr algn="ctr"/>
                      <a:endParaRPr/>
                    </a:p>
                  </a:txBody>
                  <a:tcPr>
                    <a:solidFill>
                      <a:srgbClr val="595959"/>
                    </a:solidFill>
                  </a:tcPr>
                </a:tc>
                <a:extLst>
                  <a:ext uri="{0D108BD9-81ED-4DB2-BD59-A6C34878D82A}">
                    <a16:rowId xmlns:a16="http://schemas.microsoft.com/office/drawing/2014/main" val="10010"/>
                  </a:ext>
                </a:extLst>
              </a:tr>
              <a:tr h="238125">
                <a:tc>
                  <a:txBody>
                    <a:bodyPr/>
                    <a:lstStyle/>
                    <a:p>
                      <a:pPr algn="l"/>
                      <a:r>
                        <a:rPr sz="1100">
                          <a:solidFill>
                            <a:srgbClr val="595959"/>
                          </a:solidFill>
                          <a:latin typeface="Arial"/>
                        </a:rPr>
                        <a:t>Groups with Users</a:t>
                      </a:r>
                    </a:p>
                  </a:txBody>
                  <a:tcPr/>
                </a:tc>
                <a:tc>
                  <a:txBody>
                    <a:bodyPr/>
                    <a:lstStyle/>
                    <a:p>
                      <a:pPr algn="ctr"/>
                      <a:r>
                        <a:rPr sz="1100">
                          <a:solidFill>
                            <a:srgbClr val="595959"/>
                          </a:solidFill>
                          <a:latin typeface="Arial"/>
                        </a:rPr>
                        <a:t>31</a:t>
                      </a:r>
                    </a:p>
                  </a:txBody>
                  <a:tcPr/>
                </a:tc>
                <a:extLst>
                  <a:ext uri="{0D108BD9-81ED-4DB2-BD59-A6C34878D82A}">
                    <a16:rowId xmlns:a16="http://schemas.microsoft.com/office/drawing/2014/main" val="10011"/>
                  </a:ext>
                </a:extLst>
              </a:tr>
              <a:tr h="238125">
                <a:tc>
                  <a:txBody>
                    <a:bodyPr/>
                    <a:lstStyle/>
                    <a:p>
                      <a:pPr algn="l"/>
                      <a:r>
                        <a:rPr sz="1100">
                          <a:solidFill>
                            <a:srgbClr val="595959"/>
                          </a:solidFill>
                          <a:latin typeface="Arial"/>
                        </a:rPr>
                        <a:t># Total Groups</a:t>
                      </a:r>
                    </a:p>
                  </a:txBody>
                  <a:tcPr/>
                </a:tc>
                <a:tc>
                  <a:txBody>
                    <a:bodyPr/>
                    <a:lstStyle/>
                    <a:p>
                      <a:pPr algn="ctr"/>
                      <a:r>
                        <a:rPr sz="1100">
                          <a:solidFill>
                            <a:srgbClr val="595959"/>
                          </a:solidFill>
                          <a:latin typeface="Arial"/>
                        </a:rPr>
                        <a:t>60</a:t>
                      </a:r>
                    </a:p>
                  </a:txBody>
                  <a:tcPr/>
                </a:tc>
                <a:extLst>
                  <a:ext uri="{0D108BD9-81ED-4DB2-BD59-A6C34878D82A}">
                    <a16:rowId xmlns:a16="http://schemas.microsoft.com/office/drawing/2014/main" val="10012"/>
                  </a:ext>
                </a:extLst>
              </a:tr>
              <a:tr h="238125">
                <a:tc gridSpan="2">
                  <a:txBody>
                    <a:bodyPr/>
                    <a:lstStyle/>
                    <a:p>
                      <a:pPr algn="ctr"/>
                      <a:r>
                        <a:rPr sz="1100" b="1">
                          <a:solidFill>
                            <a:srgbClr val="FFFFFF"/>
                          </a:solidFill>
                          <a:latin typeface="Arial"/>
                        </a:rPr>
                        <a:t>Computers in Domain</a:t>
                      </a:r>
                    </a:p>
                  </a:txBody>
                  <a:tcPr>
                    <a:solidFill>
                      <a:srgbClr val="595959"/>
                    </a:solidFill>
                  </a:tcPr>
                </a:tc>
                <a:tc hMerge="1">
                  <a:txBody>
                    <a:bodyPr/>
                    <a:lstStyle/>
                    <a:p>
                      <a:pPr algn="ctr"/>
                      <a:endParaRPr/>
                    </a:p>
                  </a:txBody>
                  <a:tcPr>
                    <a:solidFill>
                      <a:srgbClr val="595959"/>
                    </a:solidFill>
                  </a:tcPr>
                </a:tc>
                <a:extLst>
                  <a:ext uri="{0D108BD9-81ED-4DB2-BD59-A6C34878D82A}">
                    <a16:rowId xmlns:a16="http://schemas.microsoft.com/office/drawing/2014/main" val="10013"/>
                  </a:ext>
                </a:extLst>
              </a:tr>
              <a:tr h="238125">
                <a:tc>
                  <a:txBody>
                    <a:bodyPr/>
                    <a:lstStyle/>
                    <a:p>
                      <a:pPr algn="l"/>
                      <a:r>
                        <a:rPr sz="1100">
                          <a:solidFill>
                            <a:srgbClr val="595959"/>
                          </a:solidFill>
                          <a:latin typeface="Arial"/>
                        </a:rPr>
                        <a:t>Total Computers</a:t>
                      </a:r>
                    </a:p>
                  </a:txBody>
                  <a:tcPr/>
                </a:tc>
                <a:tc>
                  <a:txBody>
                    <a:bodyPr/>
                    <a:lstStyle/>
                    <a:p>
                      <a:pPr algn="ctr"/>
                      <a:r>
                        <a:rPr sz="1100">
                          <a:solidFill>
                            <a:srgbClr val="595959"/>
                          </a:solidFill>
                          <a:latin typeface="Arial"/>
                        </a:rPr>
                        <a:t>153</a:t>
                      </a:r>
                    </a:p>
                  </a:txBody>
                  <a:tcPr/>
                </a:tc>
                <a:extLst>
                  <a:ext uri="{0D108BD9-81ED-4DB2-BD59-A6C34878D82A}">
                    <a16:rowId xmlns:a16="http://schemas.microsoft.com/office/drawing/2014/main" val="10014"/>
                  </a:ext>
                </a:extLst>
              </a:tr>
              <a:tr h="238125">
                <a:tc>
                  <a:txBody>
                    <a:bodyPr/>
                    <a:lstStyle/>
                    <a:p>
                      <a:pPr algn="r"/>
                      <a:r>
                        <a:rPr sz="1100">
                          <a:solidFill>
                            <a:srgbClr val="595959"/>
                          </a:solidFill>
                          <a:latin typeface="Arial"/>
                        </a:rPr>
                        <a:t>Last Login within 30 days</a:t>
                      </a:r>
                    </a:p>
                  </a:txBody>
                  <a:tcPr/>
                </a:tc>
                <a:tc>
                  <a:txBody>
                    <a:bodyPr/>
                    <a:lstStyle/>
                    <a:p>
                      <a:pPr algn="ctr"/>
                      <a:r>
                        <a:rPr sz="1100">
                          <a:solidFill>
                            <a:srgbClr val="595959"/>
                          </a:solidFill>
                          <a:latin typeface="Arial"/>
                        </a:rPr>
                        <a:t>52</a:t>
                      </a:r>
                    </a:p>
                  </a:txBody>
                  <a:tcPr/>
                </a:tc>
                <a:extLst>
                  <a:ext uri="{0D108BD9-81ED-4DB2-BD59-A6C34878D82A}">
                    <a16:rowId xmlns:a16="http://schemas.microsoft.com/office/drawing/2014/main" val="10015"/>
                  </a:ext>
                </a:extLst>
              </a:tr>
              <a:tr h="238125">
                <a:tc>
                  <a:txBody>
                    <a:bodyPr/>
                    <a:lstStyle/>
                    <a:p>
                      <a:pPr algn="r"/>
                      <a:r>
                        <a:rPr sz="1100">
                          <a:solidFill>
                            <a:srgbClr val="DC1C24"/>
                          </a:solidFill>
                          <a:latin typeface="Arial"/>
                        </a:rPr>
                        <a:t>Last Login older than 30 days</a:t>
                      </a:r>
                    </a:p>
                  </a:txBody>
                  <a:tcPr/>
                </a:tc>
                <a:tc>
                  <a:txBody>
                    <a:bodyPr/>
                    <a:lstStyle/>
                    <a:p>
                      <a:pPr algn="ctr"/>
                      <a:r>
                        <a:rPr sz="1100">
                          <a:solidFill>
                            <a:srgbClr val="DC1C24"/>
                          </a:solidFill>
                          <a:latin typeface="Arial"/>
                        </a:rPr>
                        <a:t>101</a:t>
                      </a:r>
                    </a:p>
                  </a:txBody>
                  <a:tcPr/>
                </a:tc>
                <a:extLst>
                  <a:ext uri="{0D108BD9-81ED-4DB2-BD59-A6C34878D82A}">
                    <a16:rowId xmlns:a16="http://schemas.microsoft.com/office/drawing/2014/main" val="1001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8" name="Shape8"/>
          <p:cNvSpPr>
            <a:spLocks noGrp="1"/>
          </p:cNvSpPr>
          <p:nvPr>
            <p:ph type="title"/>
          </p:nvPr>
        </p:nvSpPr>
        <p:spPr>
          <a:prstGeom prst="rect">
            <a:avLst/>
          </a:prstGeom>
        </p:spPr>
        <p:txBody>
          <a:bodyPr/>
          <a:lstStyle/>
          <a:p>
            <a:pPr algn="ctr"/>
            <a:r>
              <a:rPr sz="4400">
                <a:solidFill>
                  <a:srgbClr val="595959"/>
                </a:solidFill>
                <a:latin typeface="Arial"/>
              </a:rPr>
              <a:t>Environment - Patching</a:t>
            </a:r>
          </a:p>
        </p:txBody>
      </p:sp>
      <p:pic>
        <p:nvPicPr>
          <p:cNvPr id="9" name="Image9"/>
          <p:cNvPicPr>
            <a:picLocks noChangeAspect="1"/>
          </p:cNvPicPr>
          <p:nvPr/>
        </p:nvPicPr>
        <p:blipFill>
          <a:blip r:embed="rId3"/>
          <a:stretch>
            <a:fillRect/>
          </a:stretch>
        </p:blipFill>
        <p:spPr>
          <a:xfrm>
            <a:off x="365760" y="1673352"/>
            <a:ext cx="8531352" cy="299923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10" name="Shape10"/>
          <p:cNvSpPr>
            <a:spLocks noGrp="1"/>
          </p:cNvSpPr>
          <p:nvPr>
            <p:ph type="title"/>
          </p:nvPr>
        </p:nvSpPr>
        <p:spPr>
          <a:prstGeom prst="rect">
            <a:avLst/>
          </a:prstGeom>
        </p:spPr>
        <p:txBody>
          <a:bodyPr/>
          <a:lstStyle/>
          <a:p>
            <a:pPr algn="ctr"/>
            <a:r>
              <a:rPr sz="4400">
                <a:solidFill>
                  <a:srgbClr val="595959"/>
                </a:solidFill>
                <a:latin typeface="Arial"/>
              </a:rPr>
              <a:t>Risk and Issue Score</a:t>
            </a:r>
          </a:p>
        </p:txBody>
      </p:sp>
      <p:sp>
        <p:nvSpPr>
          <p:cNvPr id="11" name="Shape11"/>
          <p:cNvSpPr>
            <a:spLocks noGrp="1"/>
          </p:cNvSpPr>
          <p:nvPr>
            <p:ph type="ctrTitle" idx="4294967295"/>
          </p:nvPr>
        </p:nvSpPr>
        <p:spPr>
          <a:xfrm>
            <a:off x="0" y="1500188"/>
            <a:ext cx="3502025" cy="365125"/>
          </a:xfrm>
          <a:prstGeom prst="rect">
            <a:avLst/>
          </a:prstGeom>
        </p:spPr>
        <p:txBody>
          <a:bodyPr/>
          <a:lstStyle/>
          <a:p>
            <a:pPr algn="ctr"/>
            <a:r>
              <a:rPr sz="1800">
                <a:solidFill>
                  <a:srgbClr val="595959"/>
                </a:solidFill>
                <a:latin typeface="Arial"/>
              </a:rPr>
              <a:t>Risk Score</a:t>
            </a:r>
          </a:p>
        </p:txBody>
      </p:sp>
      <p:sp>
        <p:nvSpPr>
          <p:cNvPr id="12" name="Shape12"/>
          <p:cNvSpPr>
            <a:spLocks noGrp="1"/>
          </p:cNvSpPr>
          <p:nvPr>
            <p:ph type="ctrTitle" idx="4294967295"/>
          </p:nvPr>
        </p:nvSpPr>
        <p:spPr>
          <a:xfrm>
            <a:off x="0" y="4462463"/>
            <a:ext cx="3502025" cy="365125"/>
          </a:xfrm>
          <a:prstGeom prst="rect">
            <a:avLst/>
          </a:prstGeom>
        </p:spPr>
        <p:txBody>
          <a:bodyPr/>
          <a:lstStyle/>
          <a:p>
            <a:pPr algn="ctr"/>
            <a:r>
              <a:rPr sz="1800">
                <a:solidFill>
                  <a:srgbClr val="595959"/>
                </a:solidFill>
                <a:latin typeface="Arial"/>
              </a:rPr>
              <a:t>Issue Score</a:t>
            </a:r>
          </a:p>
        </p:txBody>
      </p:sp>
      <p:pic>
        <p:nvPicPr>
          <p:cNvPr id="13" name="Image13"/>
          <p:cNvPicPr>
            <a:picLocks noChangeAspect="1"/>
          </p:cNvPicPr>
          <p:nvPr/>
        </p:nvPicPr>
        <p:blipFill>
          <a:blip r:embed="rId3"/>
          <a:stretch>
            <a:fillRect/>
          </a:stretch>
        </p:blipFill>
        <p:spPr>
          <a:xfrm>
            <a:off x="539496" y="1892807"/>
            <a:ext cx="8183879" cy="2532888"/>
          </a:xfrm>
          <a:prstGeom prst="rect">
            <a:avLst/>
          </a:prstGeom>
        </p:spPr>
      </p:pic>
      <p:pic>
        <p:nvPicPr>
          <p:cNvPr id="14" name="Image14"/>
          <p:cNvPicPr>
            <a:picLocks noChangeAspect="1"/>
          </p:cNvPicPr>
          <p:nvPr/>
        </p:nvPicPr>
        <p:blipFill>
          <a:blip r:embed="rId4"/>
          <a:stretch>
            <a:fillRect/>
          </a:stretch>
        </p:blipFill>
        <p:spPr>
          <a:xfrm>
            <a:off x="0" y="4777928"/>
            <a:ext cx="9144000" cy="14287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3" name="Shape1"/>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2" name="Shape2"/>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a:solidFill>
                  <a:srgbClr val="595959"/>
                </a:solidFill>
                <a:latin typeface="Arial"/>
              </a:rPr>
              <a:t>Potential Password Strength Risks (100 pts)</a:t>
            </a:r>
          </a:p>
          <a:p>
            <a:pPr algn="l"/>
            <a:r>
              <a:rPr sz="2000" b="1" i="1">
                <a:solidFill>
                  <a:srgbClr val="595959"/>
                </a:solidFill>
                <a:latin typeface="Arial"/>
              </a:rPr>
              <a:t>Issue: </a:t>
            </a:r>
            <a:r>
              <a:rPr sz="2000">
                <a:solidFill>
                  <a:srgbClr val="595959"/>
                </a:solidFill>
                <a:latin typeface="Arial"/>
              </a:rPr>
              <a:t>Local account passwords on 2 accounts were found to be potentially weak.   Inadequate or weak passwords on local accounts can allow a hacker to compromise the system.  It can also lead to the spread of malicious software that can cause business and productivity affecting issues.</a:t>
            </a:r>
          </a:p>
          <a:p>
            <a:pPr algn="l"/>
            <a:r>
              <a:rPr sz="1600" b="1" i="1">
                <a:solidFill>
                  <a:srgbClr val="595959"/>
                </a:solidFill>
                <a:latin typeface="Arial"/>
              </a:rPr>
              <a:t>Recommendation: </a:t>
            </a:r>
            <a:r>
              <a:rPr sz="1600">
                <a:solidFill>
                  <a:srgbClr val="595959"/>
                </a:solidFill>
                <a:latin typeface="Arial"/>
              </a:rPr>
              <a:t>We recommend placing adequate password strength requirements in place and remediate the immediate password issues on the identified systems.</a:t>
            </a:r>
          </a:p>
          <a:p>
            <a:pPr algn="l"/>
            <a:r>
              <a:rPr sz="1000">
                <a:solidFill>
                  <a:srgbClr val="595959"/>
                </a:solidFill>
                <a:latin typeface="Arial"/>
              </a:rPr>
              <a:t> </a:t>
            </a:r>
          </a:p>
          <a:p>
            <a:pPr marL="4350" lvl="4" indent="-4350" algn="l"/>
            <a:r>
              <a:rPr sz="1000">
                <a:solidFill>
                  <a:srgbClr val="595959"/>
                </a:solidFill>
                <a:latin typeface="Arial"/>
              </a:rPr>
              <a:t>PIT\PSIMPSON1\pablo</a:t>
            </a:r>
          </a:p>
          <a:p>
            <a:pPr marL="4350" lvl="4" indent="-4350" algn="l"/>
            <a:r>
              <a:rPr sz="1000">
                <a:solidFill>
                  <a:srgbClr val="595959"/>
                </a:solidFill>
                <a:latin typeface="Arial"/>
              </a:rPr>
              <a:t>PIT\JIM-WIN7\jim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3" name="Shape3"/>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4" name="Shape4"/>
          <p:cNvSpPr>
            <a:spLocks noGrp="1"/>
          </p:cNvSpPr>
          <p:nvPr>
            <p:ph type="ctrTitle" idx="4294967295"/>
          </p:nvPr>
        </p:nvSpPr>
        <p:spPr>
          <a:xfrm>
            <a:off x="0" y="1545893"/>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dirty="0">
                <a:solidFill>
                  <a:srgbClr val="595959"/>
                </a:solidFill>
                <a:latin typeface="Arial"/>
              </a:rPr>
              <a:t>Unsupported Microsoft Office Version (97 pts)</a:t>
            </a:r>
          </a:p>
          <a:p>
            <a:pPr algn="l"/>
            <a:r>
              <a:rPr sz="2000" b="1" i="1" dirty="0">
                <a:solidFill>
                  <a:srgbClr val="595959"/>
                </a:solidFill>
                <a:latin typeface="Arial"/>
              </a:rPr>
              <a:t>Issue: </a:t>
            </a:r>
            <a:r>
              <a:rPr sz="2000" dirty="0">
                <a:solidFill>
                  <a:srgbClr val="595959"/>
                </a:solidFill>
                <a:latin typeface="Arial"/>
              </a:rPr>
              <a:t>Computers found using a version of Microsoft Office that is no longer supported. Unsupported software no longer receives vital security patches and present an inherent risk.</a:t>
            </a:r>
          </a:p>
          <a:p>
            <a:pPr algn="l"/>
            <a:r>
              <a:rPr sz="1600" b="1" i="1" dirty="0">
                <a:solidFill>
                  <a:srgbClr val="595959"/>
                </a:solidFill>
                <a:latin typeface="Arial"/>
              </a:rPr>
              <a:t>Recommendation: </a:t>
            </a:r>
            <a:r>
              <a:rPr sz="1600" dirty="0">
                <a:solidFill>
                  <a:srgbClr val="595959"/>
                </a:solidFill>
                <a:latin typeface="Arial"/>
              </a:rPr>
              <a:t>Upgrade Microsoft Office versions that are no longer supported.</a:t>
            </a:r>
          </a:p>
          <a:p>
            <a:pPr algn="l"/>
            <a:r>
              <a:rPr sz="1000" dirty="0">
                <a:solidFill>
                  <a:srgbClr val="595959"/>
                </a:solidFill>
                <a:latin typeface="Arial"/>
              </a:rPr>
              <a:t> </a:t>
            </a:r>
          </a:p>
          <a:p>
            <a:pPr marL="4350" lvl="4" indent="-4350" algn="l"/>
            <a:r>
              <a:rPr sz="1000" dirty="0">
                <a:solidFill>
                  <a:srgbClr val="595959"/>
                </a:solidFill>
                <a:latin typeface="Arial"/>
              </a:rPr>
              <a:t>JIM-WIN7 / Microsoft Office Professional Plus 2010</a:t>
            </a:r>
          </a:p>
          <a:p>
            <a:pPr marL="4350" lvl="4" indent="-4350" algn="l"/>
            <a:r>
              <a:rPr sz="1000" dirty="0">
                <a:solidFill>
                  <a:srgbClr val="595959"/>
                </a:solidFill>
                <a:latin typeface="Arial"/>
              </a:rPr>
              <a:t>JIM-WIN8 / Microsoft Office </a:t>
            </a:r>
            <a:r>
              <a:rPr sz="1000" dirty="0" err="1">
                <a:solidFill>
                  <a:srgbClr val="595959"/>
                </a:solidFill>
                <a:latin typeface="Arial"/>
              </a:rPr>
              <a:t>Office</a:t>
            </a:r>
            <a:r>
              <a:rPr sz="1000" dirty="0">
                <a:solidFill>
                  <a:srgbClr val="595959"/>
                </a:solidFill>
                <a:latin typeface="Arial"/>
              </a:rPr>
              <a:t> Subscription (English) 2010</a:t>
            </a:r>
          </a:p>
          <a:p>
            <a:pPr marL="4350" lvl="4" indent="-4350" algn="l"/>
            <a:r>
              <a:rPr sz="1000" dirty="0">
                <a:solidFill>
                  <a:srgbClr val="595959"/>
                </a:solidFill>
                <a:latin typeface="Arial"/>
              </a:rPr>
              <a:t>JIM-WIN8 / Microsoft Office Professional Plus 2010</a:t>
            </a:r>
          </a:p>
          <a:p>
            <a:pPr marL="4350" lvl="4" indent="-4350" algn="l"/>
            <a:r>
              <a:rPr sz="1000" dirty="0">
                <a:solidFill>
                  <a:srgbClr val="595959"/>
                </a:solidFill>
                <a:latin typeface="Arial"/>
              </a:rPr>
              <a:t>JIM-WIN8 / Microsoft Office Professional Plus Subscription 2010</a:t>
            </a:r>
          </a:p>
          <a:p>
            <a:pPr marL="4350" lvl="4" indent="-4350" algn="l"/>
            <a:r>
              <a:rPr sz="1000" dirty="0">
                <a:solidFill>
                  <a:srgbClr val="595959"/>
                </a:solidFill>
                <a:latin typeface="Arial"/>
              </a:rPr>
              <a:t>MARKETING-1 / Microsoft Office </a:t>
            </a:r>
            <a:r>
              <a:rPr sz="1000" dirty="0" err="1">
                <a:solidFill>
                  <a:srgbClr val="595959"/>
                </a:solidFill>
                <a:latin typeface="Arial"/>
              </a:rPr>
              <a:t>Office</a:t>
            </a:r>
            <a:r>
              <a:rPr sz="1000" dirty="0">
                <a:solidFill>
                  <a:srgbClr val="595959"/>
                </a:solidFill>
                <a:latin typeface="Arial"/>
              </a:rPr>
              <a:t> Subscription (English) 2010</a:t>
            </a:r>
          </a:p>
          <a:p>
            <a:pPr marL="4350" lvl="4" indent="-4350" algn="l"/>
            <a:r>
              <a:rPr sz="1000" dirty="0">
                <a:solidFill>
                  <a:srgbClr val="595959"/>
                </a:solidFill>
                <a:latin typeface="Arial"/>
              </a:rPr>
              <a:t>MARKETING-1 / Microsoft Office Professional Plus 2010</a:t>
            </a:r>
          </a:p>
          <a:p>
            <a:pPr marL="4350" lvl="4" indent="-4350" algn="l"/>
            <a:r>
              <a:rPr sz="1000" dirty="0">
                <a:solidFill>
                  <a:srgbClr val="595959"/>
                </a:solidFill>
                <a:latin typeface="Arial"/>
              </a:rPr>
              <a:t>MARKETING-1 / Microsoft Office Professional Plus Subscription 2010</a:t>
            </a:r>
          </a:p>
          <a:p>
            <a:pPr marL="4350" lvl="4" indent="-4350" algn="l"/>
            <a:r>
              <a:rPr sz="1000" dirty="0">
                <a:solidFill>
                  <a:srgbClr val="595959"/>
                </a:solidFill>
                <a:latin typeface="Arial"/>
              </a:rPr>
              <a:t>MmayhemON1 / Microsoft Office Live Meeting 2007</a:t>
            </a:r>
          </a:p>
          <a:p>
            <a:pPr marL="4350" lvl="4" indent="-4350" algn="l"/>
            <a:r>
              <a:rPr sz="1000" dirty="0">
                <a:solidFill>
                  <a:srgbClr val="595959"/>
                </a:solidFill>
                <a:latin typeface="Arial"/>
              </a:rPr>
              <a:t>MmayhemON1 / Microsoft Office Professional 2007</a:t>
            </a:r>
          </a:p>
          <a:p>
            <a:pPr marL="4350" lvl="4" indent="-4350" algn="l"/>
            <a:r>
              <a:rPr sz="1000" dirty="0">
                <a:solidFill>
                  <a:srgbClr val="595959"/>
                </a:solidFill>
                <a:latin typeface="Arial"/>
              </a:rPr>
              <a:t>PSIMPSON1 / Microsoft Office Professional Plus 2010</a:t>
            </a:r>
          </a:p>
          <a:p>
            <a:pPr marL="4350" lvl="4" indent="-4350" algn="l"/>
            <a:r>
              <a:rPr sz="1000" dirty="0">
                <a:solidFill>
                  <a:srgbClr val="595959"/>
                </a:solidFill>
                <a:latin typeface="Arial"/>
              </a:rPr>
              <a:t>PSIMPSON1 / Microsoft Office Visio 2010</a:t>
            </a:r>
          </a:p>
          <a:p>
            <a:pPr marL="4350" lvl="4" indent="-4350" algn="l"/>
            <a:r>
              <a:rPr sz="1000" dirty="0">
                <a:solidFill>
                  <a:srgbClr val="595959"/>
                </a:solidFill>
                <a:latin typeface="Arial"/>
              </a:rPr>
              <a:t>PSIMPSON-WIN764 / Microsoft Office Professional Plus 2010</a:t>
            </a:r>
          </a:p>
          <a:p>
            <a:pPr marL="4350" lvl="4" indent="-4350" algn="l"/>
            <a:r>
              <a:rPr sz="1000" dirty="0">
                <a:solidFill>
                  <a:srgbClr val="595959"/>
                </a:solidFill>
                <a:latin typeface="Arial"/>
              </a:rPr>
              <a:t>REX / Microsoft Office Professional Plus 2010</a:t>
            </a:r>
          </a:p>
          <a:p>
            <a:pPr marL="4350" lvl="4" indent="-4350" algn="l"/>
            <a:r>
              <a:rPr sz="1000" dirty="0">
                <a:solidFill>
                  <a:srgbClr val="595959"/>
                </a:solidFill>
                <a:latin typeface="Arial"/>
              </a:rPr>
              <a:t>SE-DAVIS / Microsoft Office Professional Plus 2010</a:t>
            </a:r>
          </a:p>
          <a:p>
            <a:pPr marL="4350" lvl="4" indent="-4350" algn="l"/>
            <a:r>
              <a:rPr sz="1000" dirty="0">
                <a:solidFill>
                  <a:srgbClr val="595959"/>
                </a:solidFill>
                <a:latin typeface="Arial"/>
              </a:rPr>
              <a:t>slowe-win7.corp.MyCo.com / Microsoft Office </a:t>
            </a:r>
            <a:r>
              <a:rPr sz="1000" dirty="0" err="1">
                <a:solidFill>
                  <a:srgbClr val="595959"/>
                </a:solidFill>
                <a:latin typeface="Arial"/>
              </a:rPr>
              <a:t>Office</a:t>
            </a:r>
            <a:r>
              <a:rPr sz="1000" dirty="0">
                <a:solidFill>
                  <a:srgbClr val="595959"/>
                </a:solidFill>
                <a:latin typeface="Arial"/>
              </a:rPr>
              <a:t> Subscription (English) 2010</a:t>
            </a:r>
          </a:p>
          <a:p>
            <a:pPr algn="l"/>
            <a:r>
              <a:rPr sz="1000" dirty="0">
                <a:solidFill>
                  <a:srgbClr val="595959"/>
                </a:solidFill>
                <a:latin typeface="Arial"/>
              </a:rPr>
              <a:t> </a:t>
            </a:r>
          </a:p>
          <a:p>
            <a:pPr algn="l"/>
            <a:r>
              <a:rPr sz="1000" dirty="0">
                <a:solidFill>
                  <a:srgbClr val="595959"/>
                </a:solidFill>
                <a:latin typeface="Arial"/>
              </a:rPr>
              <a:t>First 15 of 23 displayed. See Management Plan for full list.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5" name="Shape5"/>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6" name="Shape6"/>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dirty="0">
                <a:solidFill>
                  <a:srgbClr val="595959"/>
                </a:solidFill>
                <a:latin typeface="Arial"/>
              </a:rPr>
              <a:t>Unsupported Operating Systems (97 pts)</a:t>
            </a:r>
          </a:p>
          <a:p>
            <a:pPr algn="l"/>
            <a:r>
              <a:rPr sz="2000" b="1" i="1" dirty="0">
                <a:solidFill>
                  <a:srgbClr val="595959"/>
                </a:solidFill>
                <a:latin typeface="Arial"/>
              </a:rPr>
              <a:t>Issue: </a:t>
            </a:r>
            <a:r>
              <a:rPr sz="2000" dirty="0">
                <a:solidFill>
                  <a:srgbClr val="595959"/>
                </a:solidFill>
                <a:latin typeface="Arial"/>
              </a:rPr>
              <a:t>found using an operating system that is no longer supported.  Unsupported operating systems no longer receive vital security patches and present an inherent risk.</a:t>
            </a:r>
          </a:p>
          <a:p>
            <a:pPr algn="l"/>
            <a:r>
              <a:rPr sz="1600" b="1" i="1" dirty="0">
                <a:solidFill>
                  <a:srgbClr val="595959"/>
                </a:solidFill>
                <a:latin typeface="Arial"/>
              </a:rPr>
              <a:t>Recommendation: </a:t>
            </a:r>
            <a:r>
              <a:rPr sz="1600" dirty="0">
                <a:solidFill>
                  <a:srgbClr val="595959"/>
                </a:solidFill>
                <a:latin typeface="Arial"/>
              </a:rPr>
              <a:t>Upgrade or replace computers with operating systems that are no longer supported.</a:t>
            </a:r>
          </a:p>
          <a:p>
            <a:pPr algn="l"/>
            <a:r>
              <a:rPr sz="1000" dirty="0">
                <a:solidFill>
                  <a:srgbClr val="595959"/>
                </a:solidFill>
                <a:latin typeface="Arial"/>
              </a:rPr>
              <a:t> </a:t>
            </a:r>
          </a:p>
          <a:p>
            <a:pPr marL="4350" lvl="4" indent="-4350" algn="l"/>
            <a:r>
              <a:rPr sz="1000" dirty="0">
                <a:solidFill>
                  <a:srgbClr val="595959"/>
                </a:solidFill>
                <a:latin typeface="Arial"/>
              </a:rPr>
              <a:t>MYCOPATCH / 10.0.7.55 / Windows 2000 Server</a:t>
            </a:r>
          </a:p>
          <a:p>
            <a:pPr marL="4350" lvl="4" indent="-4350" algn="l"/>
            <a:r>
              <a:rPr sz="1000" dirty="0">
                <a:solidFill>
                  <a:srgbClr val="595959"/>
                </a:solidFill>
                <a:latin typeface="Arial"/>
              </a:rPr>
              <a:t>ISA1 / 10.0.1.6 / Windows Server 2003 R2</a:t>
            </a:r>
          </a:p>
          <a:p>
            <a:pPr marL="4350" lvl="4" indent="-4350" algn="l"/>
            <a:r>
              <a:rPr sz="1000" dirty="0">
                <a:solidFill>
                  <a:srgbClr val="595959"/>
                </a:solidFill>
                <a:latin typeface="Arial"/>
              </a:rPr>
              <a:t>REMOTE / 10.0.7.68 / Windows 2000 Server</a:t>
            </a:r>
          </a:p>
          <a:p>
            <a:pPr marL="4350" lvl="4" indent="-4350" algn="l"/>
            <a:r>
              <a:rPr sz="1000" dirty="0">
                <a:solidFill>
                  <a:srgbClr val="595959"/>
                </a:solidFill>
                <a:latin typeface="Arial"/>
              </a:rPr>
              <a:t>JAGA / 10.0.7.67 / Windows Server 2003</a:t>
            </a:r>
          </a:p>
          <a:p>
            <a:pPr marL="4350" lvl="4" indent="-4350" algn="l"/>
            <a:r>
              <a:rPr sz="1000" dirty="0">
                <a:solidFill>
                  <a:srgbClr val="595959"/>
                </a:solidFill>
                <a:latin typeface="Arial"/>
              </a:rPr>
              <a:t>USER-PC23 / 10.0.7.96 / Windows 7 Enterprise</a:t>
            </a:r>
          </a:p>
          <a:p>
            <a:pPr marL="4350" lvl="4" indent="-4350" algn="l"/>
            <a:r>
              <a:rPr sz="1000" dirty="0">
                <a:solidFill>
                  <a:srgbClr val="595959"/>
                </a:solidFill>
                <a:latin typeface="Arial"/>
              </a:rPr>
              <a:t>STORAGE01 / 10.0.1.69 / Windows Server 2008 R2 Enterprise</a:t>
            </a:r>
          </a:p>
          <a:p>
            <a:pPr marL="4350" lvl="4" indent="-4350" algn="l"/>
            <a:r>
              <a:rPr sz="1000" dirty="0">
                <a:solidFill>
                  <a:srgbClr val="595959"/>
                </a:solidFill>
                <a:latin typeface="Arial"/>
              </a:rPr>
              <a:t>PABUILD / 10.0.7.60 / Windows Server 2003</a:t>
            </a:r>
          </a:p>
          <a:p>
            <a:pPr marL="4350" lvl="4" indent="-4350" algn="l"/>
            <a:r>
              <a:rPr sz="1000" dirty="0">
                <a:solidFill>
                  <a:srgbClr val="595959"/>
                </a:solidFill>
                <a:latin typeface="Arial"/>
              </a:rPr>
              <a:t>THRASH2 / 10.0.1.33 / Windows 2000 Server</a:t>
            </a:r>
          </a:p>
          <a:p>
            <a:pPr marL="4350" lvl="4" indent="-4350" algn="l"/>
            <a:r>
              <a:rPr sz="1000" dirty="0">
                <a:solidFill>
                  <a:srgbClr val="595959"/>
                </a:solidFill>
                <a:latin typeface="Arial"/>
              </a:rPr>
              <a:t>DHAROLD-PC / 10.0.7.1 / Windows 7 Enterprise</a:t>
            </a:r>
          </a:p>
          <a:p>
            <a:pPr marL="4350" lvl="4" indent="-4350" algn="l"/>
            <a:r>
              <a:rPr sz="1000" dirty="0">
                <a:solidFill>
                  <a:srgbClr val="595959"/>
                </a:solidFill>
                <a:latin typeface="Arial"/>
              </a:rPr>
              <a:t>EHAMMOND-WIN7 /  / Windows 7 Enterprise</a:t>
            </a:r>
          </a:p>
          <a:p>
            <a:pPr marL="4350" lvl="4" indent="-4350" algn="l"/>
            <a:r>
              <a:rPr sz="1000" dirty="0">
                <a:solidFill>
                  <a:srgbClr val="595959"/>
                </a:solidFill>
                <a:latin typeface="Arial"/>
              </a:rPr>
              <a:t>REX / 10.0.7.47 / Windows 7 Enterprise</a:t>
            </a:r>
          </a:p>
          <a:p>
            <a:pPr marL="4350" lvl="4" indent="-4350" algn="l"/>
            <a:r>
              <a:rPr sz="1000" dirty="0">
                <a:solidFill>
                  <a:srgbClr val="595959"/>
                </a:solidFill>
                <a:latin typeface="Arial"/>
              </a:rPr>
              <a:t>BKRICKEY-WIN7 / 10.0.7.74 / Windows 7 Enterprise</a:t>
            </a:r>
          </a:p>
          <a:p>
            <a:pPr marL="4350" lvl="4" indent="-4350" algn="l"/>
            <a:r>
              <a:rPr sz="1000" dirty="0">
                <a:solidFill>
                  <a:srgbClr val="595959"/>
                </a:solidFill>
                <a:latin typeface="Arial"/>
              </a:rPr>
              <a:t>MSUMMER-LT / 10.0.7.34 / Windows 7 Enterprise</a:t>
            </a:r>
          </a:p>
          <a:p>
            <a:pPr marL="4350" lvl="4" indent="-4350" algn="l"/>
            <a:r>
              <a:rPr sz="1000" dirty="0">
                <a:solidFill>
                  <a:srgbClr val="595959"/>
                </a:solidFill>
                <a:latin typeface="Arial"/>
              </a:rPr>
              <a:t>MYCO-ATL-CORE / 10.0.1.17 / Windows Server 2003 R2</a:t>
            </a:r>
          </a:p>
          <a:p>
            <a:pPr marL="4350" lvl="4" indent="-4350" algn="l"/>
            <a:r>
              <a:rPr sz="1000" dirty="0">
                <a:solidFill>
                  <a:srgbClr val="595959"/>
                </a:solidFill>
                <a:latin typeface="Arial"/>
              </a:rPr>
              <a:t>DEVWIKI / 10.0.7.62 / Windows Server 2003</a:t>
            </a:r>
          </a:p>
          <a:p>
            <a:pPr algn="l"/>
            <a:r>
              <a:rPr sz="1000" dirty="0">
                <a:solidFill>
                  <a:srgbClr val="595959"/>
                </a:solidFill>
                <a:latin typeface="Arial"/>
              </a:rPr>
              <a:t> </a:t>
            </a:r>
          </a:p>
          <a:p>
            <a:pPr algn="l"/>
            <a:r>
              <a:rPr sz="1000" dirty="0">
                <a:solidFill>
                  <a:srgbClr val="595959"/>
                </a:solidFill>
                <a:latin typeface="Arial"/>
              </a:rPr>
              <a:t>First 15 of 25 displayed. See Management Plan for full list.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Tree"/>
        <p:cNvGrpSpPr/>
        <p:nvPr/>
      </p:nvGrpSpPr>
      <p:grpSpPr>
        <a:xfrm>
          <a:off x="0" y="0"/>
          <a:ext cx="0" cy="0"/>
          <a:chOff x="0" y="0"/>
          <a:chExt cx="0" cy="0"/>
        </a:xfrm>
      </p:grpSpPr>
      <p:sp>
        <p:nvSpPr>
          <p:cNvPr id="7" name="Shape7"/>
          <p:cNvSpPr>
            <a:spLocks noGrp="1"/>
          </p:cNvSpPr>
          <p:nvPr>
            <p:ph type="title"/>
          </p:nvPr>
        </p:nvSpPr>
        <p:spPr>
          <a:prstGeom prst="rect">
            <a:avLst/>
          </a:prstGeom>
        </p:spPr>
        <p:txBody>
          <a:bodyPr/>
          <a:lstStyle/>
          <a:p>
            <a:pPr algn="ctr"/>
            <a:r>
              <a:rPr sz="4400">
                <a:solidFill>
                  <a:srgbClr val="595959"/>
                </a:solidFill>
                <a:latin typeface="Arial"/>
              </a:rPr>
              <a:t>Issue Review</a:t>
            </a:r>
          </a:p>
        </p:txBody>
      </p:sp>
      <p:sp>
        <p:nvSpPr>
          <p:cNvPr id="8" name="Shape8"/>
          <p:cNvSpPr>
            <a:spLocks noGrp="1"/>
          </p:cNvSpPr>
          <p:nvPr>
            <p:ph type="ctrTitle" idx="4294967295"/>
          </p:nvPr>
        </p:nvSpPr>
        <p:spPr>
          <a:xfrm>
            <a:off x="0" y="1600200"/>
            <a:ext cx="8229600" cy="4525963"/>
          </a:xfrm>
          <a:prstGeom prst="rect">
            <a:avLst/>
          </a:prstGeom>
        </p:spPr>
        <p:txBody>
          <a:bodyPr/>
          <a:lstStyle>
            <a:lvl3pPr indent="571500" hangingPunct="1">
              <a:buChar char="•"/>
            </a:lvl3pPr>
            <a:lvl4pPr indent="571500" hangingPunct="1">
              <a:buChar char="-"/>
            </a:lvl4pPr>
            <a:lvl5pPr indent="0" hangingPunct="1">
              <a:buChar char="-"/>
            </a:lvl5pPr>
          </a:lstStyle>
          <a:p>
            <a:pPr algn="l"/>
            <a:r>
              <a:rPr sz="2000" b="1" i="1" dirty="0">
                <a:solidFill>
                  <a:srgbClr val="595959"/>
                </a:solidFill>
                <a:latin typeface="Arial"/>
              </a:rPr>
              <a:t>Anti-spyware not installed (94 pts)</a:t>
            </a:r>
          </a:p>
          <a:p>
            <a:pPr algn="l"/>
            <a:r>
              <a:rPr sz="2000" b="1" i="1" dirty="0">
                <a:solidFill>
                  <a:srgbClr val="595959"/>
                </a:solidFill>
                <a:latin typeface="Arial"/>
              </a:rPr>
              <a:t>Issue: </a:t>
            </a:r>
            <a:r>
              <a:rPr sz="2000" dirty="0">
                <a:solidFill>
                  <a:srgbClr val="595959"/>
                </a:solidFill>
                <a:latin typeface="Arial"/>
              </a:rPr>
              <a:t>Anti-spyware software was not detected on some computers.  Without adequate anti-virus and anti-spyware protection on all workstations and servers, the risk of acquiring malicious software is significant.</a:t>
            </a:r>
          </a:p>
          <a:p>
            <a:pPr algn="l"/>
            <a:r>
              <a:rPr sz="1600" b="1" i="1" dirty="0">
                <a:solidFill>
                  <a:srgbClr val="595959"/>
                </a:solidFill>
                <a:latin typeface="Arial"/>
              </a:rPr>
              <a:t>Recommendation: </a:t>
            </a:r>
            <a:r>
              <a:rPr sz="1600" dirty="0">
                <a:solidFill>
                  <a:srgbClr val="595959"/>
                </a:solidFill>
                <a:latin typeface="Arial"/>
              </a:rPr>
              <a:t>To prevent both security and productivity issues, we strongly recommend assuring anti-spyware is deployed to all possible endpoints.</a:t>
            </a:r>
          </a:p>
          <a:p>
            <a:pPr algn="l"/>
            <a:r>
              <a:rPr sz="1000" dirty="0">
                <a:solidFill>
                  <a:srgbClr val="595959"/>
                </a:solidFill>
                <a:latin typeface="Arial"/>
              </a:rPr>
              <a:t> </a:t>
            </a:r>
          </a:p>
          <a:p>
            <a:pPr marL="4350" lvl="4" indent="-4350" algn="l"/>
            <a:r>
              <a:rPr sz="1000" dirty="0">
                <a:solidFill>
                  <a:srgbClr val="595959"/>
                </a:solidFill>
                <a:latin typeface="Arial"/>
              </a:rPr>
              <a:t>Computer: JAGA	IP Address: 10.0.7.67</a:t>
            </a:r>
          </a:p>
          <a:p>
            <a:pPr marL="4350" lvl="4" indent="-4350" algn="l"/>
            <a:r>
              <a:rPr sz="1000" dirty="0">
                <a:solidFill>
                  <a:srgbClr val="595959"/>
                </a:solidFill>
                <a:latin typeface="Arial"/>
              </a:rPr>
              <a:t>Computer: PABUILD	IP Address: 10.0.7.60</a:t>
            </a:r>
          </a:p>
          <a:p>
            <a:pPr marL="4350" lvl="4" indent="-4350" algn="l"/>
            <a:r>
              <a:rPr sz="1000" dirty="0">
                <a:solidFill>
                  <a:srgbClr val="595959"/>
                </a:solidFill>
                <a:latin typeface="Arial"/>
              </a:rPr>
              <a:t>Computer: MYCO-ATL-CORE	IP Address: 10.0.1.17</a:t>
            </a:r>
          </a:p>
          <a:p>
            <a:pPr marL="4350" lvl="4" indent="-4350" algn="l"/>
            <a:r>
              <a:rPr sz="1000" dirty="0">
                <a:solidFill>
                  <a:srgbClr val="595959"/>
                </a:solidFill>
                <a:latin typeface="Arial"/>
              </a:rPr>
              <a:t>Computer: DEVWIKI	IP Address: 10.0.7.62</a:t>
            </a:r>
          </a:p>
          <a:p>
            <a:pPr marL="4350" lvl="4" indent="-4350" algn="l"/>
            <a:r>
              <a:rPr sz="1000" dirty="0">
                <a:solidFill>
                  <a:srgbClr val="595959"/>
                </a:solidFill>
                <a:latin typeface="Arial"/>
              </a:rPr>
              <a:t>Computer: UTIL12	IP Address: 10.0.1.15</a:t>
            </a:r>
          </a:p>
          <a:p>
            <a:pPr marL="4350" lvl="4" indent="-4350" algn="l"/>
            <a:r>
              <a:rPr sz="1000" dirty="0">
                <a:solidFill>
                  <a:srgbClr val="595959"/>
                </a:solidFill>
                <a:latin typeface="Arial"/>
              </a:rPr>
              <a:t>Computer: HV05	IP Address: 10.0.7.61</a:t>
            </a:r>
          </a:p>
          <a:p>
            <a:pPr marL="4350" lvl="4" indent="-4350" algn="l"/>
            <a:r>
              <a:rPr sz="1000" dirty="0">
                <a:solidFill>
                  <a:srgbClr val="595959"/>
                </a:solidFill>
                <a:latin typeface="Arial"/>
              </a:rPr>
              <a:t>Computer: HV02	IP Address: 10.0.7.27</a:t>
            </a:r>
          </a:p>
          <a:p>
            <a:pPr marL="4350" lvl="4" indent="-4350" algn="l"/>
            <a:r>
              <a:rPr sz="1000" dirty="0">
                <a:solidFill>
                  <a:srgbClr val="595959"/>
                </a:solidFill>
                <a:latin typeface="Arial"/>
              </a:rPr>
              <a:t>Computer: HV01	IP Address: 10.0.1.111</a:t>
            </a:r>
          </a:p>
          <a:p>
            <a:pPr marL="4350" lvl="4" indent="-4350" algn="l"/>
            <a:r>
              <a:rPr sz="1000" dirty="0">
                <a:solidFill>
                  <a:srgbClr val="595959"/>
                </a:solidFill>
                <a:latin typeface="Arial"/>
              </a:rPr>
              <a:t>Computer: HV04	IP Address: 10.0.1.141</a:t>
            </a:r>
          </a:p>
          <a:p>
            <a:pPr marL="4350" lvl="4" indent="-4350" algn="l"/>
            <a:r>
              <a:rPr sz="1000" dirty="0">
                <a:solidFill>
                  <a:srgbClr val="595959"/>
                </a:solidFill>
                <a:latin typeface="Arial"/>
              </a:rPr>
              <a:t>Computer: MYCOROOTAUTH	IP Address: 10.0.1.44</a:t>
            </a:r>
          </a:p>
          <a:p>
            <a:pPr marL="4350" lvl="4" indent="-4350" algn="l"/>
            <a:r>
              <a:rPr sz="1000" dirty="0">
                <a:solidFill>
                  <a:srgbClr val="595959"/>
                </a:solidFill>
                <a:latin typeface="Arial"/>
              </a:rPr>
              <a:t>Computer: HV03	IP Address: 10.0.1.139</a:t>
            </a:r>
          </a:p>
          <a:p>
            <a:pPr marL="4350" lvl="4" indent="-4350" algn="l"/>
            <a:r>
              <a:rPr sz="1000" dirty="0">
                <a:solidFill>
                  <a:srgbClr val="595959"/>
                </a:solidFill>
                <a:latin typeface="Arial"/>
              </a:rPr>
              <a:t>Computer: FILE2012-1	IP Address: 10.0.1.41</a:t>
            </a:r>
          </a:p>
          <a:p>
            <a:pPr marL="4350" lvl="4" indent="-4350" algn="l"/>
            <a:r>
              <a:rPr sz="1000" dirty="0">
                <a:solidFill>
                  <a:srgbClr val="595959"/>
                </a:solidFill>
                <a:latin typeface="Arial"/>
              </a:rPr>
              <a:t>Computer: DEVTFS	IP Address: 10.0.7.69</a:t>
            </a:r>
          </a:p>
          <a:p>
            <a:pPr marL="4350" lvl="4" indent="-4350" algn="l"/>
            <a:r>
              <a:rPr sz="1000" dirty="0">
                <a:solidFill>
                  <a:srgbClr val="595959"/>
                </a:solidFill>
                <a:latin typeface="Arial"/>
              </a:rPr>
              <a:t>Computer: SQL2012-01	IP Address: 10.0.1.61</a:t>
            </a:r>
          </a:p>
          <a:p>
            <a:pPr marL="4350" lvl="4" indent="-4350" algn="l"/>
            <a:r>
              <a:rPr sz="1000" dirty="0">
                <a:solidFill>
                  <a:srgbClr val="595959"/>
                </a:solidFill>
                <a:latin typeface="Arial"/>
              </a:rPr>
              <a:t>Computer: DEV_2012-CORE	IP Address: 10.0.7.53</a:t>
            </a:r>
          </a:p>
          <a:p>
            <a:pPr algn="l"/>
            <a:r>
              <a:rPr sz="1000" dirty="0">
                <a:solidFill>
                  <a:srgbClr val="595959"/>
                </a:solidFill>
                <a:latin typeface="Arial"/>
              </a:rPr>
              <a:t> </a:t>
            </a:r>
          </a:p>
          <a:p>
            <a:pPr algn="l"/>
            <a:r>
              <a:rPr sz="1000" dirty="0">
                <a:solidFill>
                  <a:srgbClr val="595959"/>
                </a:solidFill>
                <a:latin typeface="Arial"/>
              </a:rPr>
              <a:t>First 15 of 21 displayed. See Management Plan for full list.</a:t>
            </a:r>
          </a:p>
        </p:txBody>
      </p:sp>
    </p:spTree>
  </p:cSld>
  <p:clrMapOvr>
    <a:masterClrMapping/>
  </p:clrMapOvr>
</p:sld>
</file>

<file path=ppt/theme/theme1.xml><?xml version="1.0" encoding="utf-8"?>
<a:theme xmlns:a="http://schemas.openxmlformats.org/drawingml/2006/main" name="Modo Theme">
  <a:themeElements>
    <a:clrScheme name="Custom 2">
      <a:dk1>
        <a:srgbClr val="093756"/>
      </a:dk1>
      <a:lt1>
        <a:sysClr val="window" lastClr="FFFFFF"/>
      </a:lt1>
      <a:dk2>
        <a:srgbClr val="093756"/>
      </a:dk2>
      <a:lt2>
        <a:srgbClr val="FCECD3"/>
      </a:lt2>
      <a:accent1>
        <a:srgbClr val="2BB0C9"/>
      </a:accent1>
      <a:accent2>
        <a:srgbClr val="F2B242"/>
      </a:accent2>
      <a:accent3>
        <a:srgbClr val="EB5651"/>
      </a:accent3>
      <a:accent4>
        <a:srgbClr val="1FAC8C"/>
      </a:accent4>
      <a:accent5>
        <a:srgbClr val="D7EAF0"/>
      </a:accent5>
      <a:accent6>
        <a:srgbClr val="F79646"/>
      </a:accent6>
      <a:hlink>
        <a:srgbClr val="2BB0C9"/>
      </a:hlink>
      <a:folHlink>
        <a:srgbClr val="09375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odo Theme" id="{B468DACF-3A10-4F65-B5EF-6F6C890BF83F}" vid="{DB4AE382-02E2-499C-9E61-6EB77BC5C3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Modo Theme</Template>
  <TotalTime>0</TotalTime>
  <Words>2920</Words>
  <Application>Microsoft Office PowerPoint</Application>
  <PresentationFormat>On-screen Show (4:3)</PresentationFormat>
  <Paragraphs>321</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Code Bold</vt:lpstr>
      <vt:lpstr>Gotham Bold</vt:lpstr>
      <vt:lpstr>Gotham Book</vt:lpstr>
      <vt:lpstr>Modo Theme</vt:lpstr>
      <vt:lpstr>Network Assessment</vt:lpstr>
      <vt:lpstr>Agenda</vt:lpstr>
      <vt:lpstr>Environment - Overview</vt:lpstr>
      <vt:lpstr>Environment - Patching</vt:lpstr>
      <vt:lpstr>Risk and Issue Score</vt:lpstr>
      <vt:lpstr>Issue Review</vt:lpstr>
      <vt:lpstr>Issue Review</vt:lpstr>
      <vt:lpstr>Issue Review</vt:lpstr>
      <vt:lpstr>Issue Review</vt:lpstr>
      <vt:lpstr>Issue Review</vt:lpstr>
      <vt:lpstr>Issue Review</vt:lpstr>
      <vt:lpstr>Issue Review</vt:lpstr>
      <vt:lpstr>Issue Review</vt:lpstr>
      <vt:lpstr>Issue Review</vt:lpstr>
      <vt:lpstr>Issue Review</vt:lpstr>
      <vt:lpstr>Issue Review</vt:lpstr>
      <vt:lpstr>Issue Review</vt:lpstr>
      <vt:lpstr>Issue Review</vt:lpstr>
      <vt:lpstr>Issue Review</vt:lpstr>
      <vt:lpstr>Issue Review</vt:lpstr>
      <vt:lpstr>Issue Review</vt:lpstr>
      <vt:lpstr>Issue Review</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Assessment</dc:title>
  <cp:lastModifiedBy>Mitch Cottrell</cp:lastModifiedBy>
  <cp:revision>1</cp:revision>
  <dcterms:modified xsi:type="dcterms:W3CDTF">2022-09-02T20:19:24Z</dcterms:modified>
</cp:coreProperties>
</file>